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80" r:id="rId2"/>
    <p:sldMasterId id="2147483694" r:id="rId3"/>
    <p:sldMasterId id="2147483725" r:id="rId4"/>
    <p:sldMasterId id="2147483740" r:id="rId5"/>
  </p:sldMasterIdLst>
  <p:notesMasterIdLst>
    <p:notesMasterId r:id="rId36"/>
  </p:notesMasterIdLst>
  <p:sldIdLst>
    <p:sldId id="304" r:id="rId6"/>
    <p:sldId id="349" r:id="rId7"/>
    <p:sldId id="350" r:id="rId8"/>
    <p:sldId id="309" r:id="rId9"/>
    <p:sldId id="259" r:id="rId10"/>
    <p:sldId id="331" r:id="rId11"/>
    <p:sldId id="332" r:id="rId12"/>
    <p:sldId id="333" r:id="rId13"/>
    <p:sldId id="263" r:id="rId14"/>
    <p:sldId id="267" r:id="rId15"/>
    <p:sldId id="264" r:id="rId16"/>
    <p:sldId id="265" r:id="rId17"/>
    <p:sldId id="266" r:id="rId18"/>
    <p:sldId id="269" r:id="rId19"/>
    <p:sldId id="270" r:id="rId20"/>
    <p:sldId id="271" r:id="rId21"/>
    <p:sldId id="272" r:id="rId22"/>
    <p:sldId id="273" r:id="rId23"/>
    <p:sldId id="274" r:id="rId24"/>
    <p:sldId id="275" r:id="rId25"/>
    <p:sldId id="351" r:id="rId26"/>
    <p:sldId id="276" r:id="rId27"/>
    <p:sldId id="280" r:id="rId28"/>
    <p:sldId id="322" r:id="rId29"/>
    <p:sldId id="323" r:id="rId30"/>
    <p:sldId id="334" r:id="rId31"/>
    <p:sldId id="335" r:id="rId32"/>
    <p:sldId id="336" r:id="rId33"/>
    <p:sldId id="325" r:id="rId34"/>
    <p:sldId id="308" r:id="rId35"/>
  </p:sldIdLst>
  <p:sldSz cx="9144000" cy="5143500" type="screen16x9"/>
  <p:notesSz cx="6858000" cy="9144000"/>
  <p:embeddedFontLst>
    <p:embeddedFont>
      <p:font typeface="Arial Narrow" panose="020B0604020202020204" pitchFamily="34" charset="0"/>
      <p:regular r:id="rId37"/>
      <p:bold r:id="rId38"/>
      <p:italic r:id="rId39"/>
      <p:boldItalic r:id="rId40"/>
    </p:embeddedFont>
    <p:embeddedFont>
      <p:font typeface="Work Sans" pitchFamily="2" charset="77"/>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gqKnOKLmpYMWhd45MaDZLytDdOk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71"/>
    <p:restoredTop sz="91066" autoAdjust="0"/>
  </p:normalViewPr>
  <p:slideViewPr>
    <p:cSldViewPr snapToGrid="0">
      <p:cViewPr varScale="1">
        <p:scale>
          <a:sx n="133" d="100"/>
          <a:sy n="133" d="100"/>
        </p:scale>
        <p:origin x="6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3.fntdata"/><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6.fntdata"/><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1.fntdata"/><Relationship Id="rId40" Type="http://schemas.openxmlformats.org/officeDocument/2006/relationships/font" Target="fonts/font4.fntdata"/><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49" Type="http://customschemas.google.com/relationships/presentationmetadata" Target="meta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8.fntdata"/><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font" Target="fonts/font7.fntdata"/><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font" Target="fonts/font2.fntdata"/><Relationship Id="rId20" Type="http://schemas.openxmlformats.org/officeDocument/2006/relationships/slide" Target="slides/slide15.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INTRODUCTION (5 minutes) Explain: It’s true that each of us is a person, no matter how small, but we are each different from any other person in the world.</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In the Universal Declaration it says we have a right to be accepted as a person. Show and read the mini poster for Article 6 of the Universal Declaration of Human Rights. You have a right to be accepted everywhere as a person before the law. Say: Let’s say that altogether. (Say it with the children.)</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In the Universal Declaration it says we have a right to be accepted as a person. Show and read the mini poster for Article 6 of the Universal Declaration of Human Rights. You have a right to be accepted everywhere as a person before the law. Say: Let’s say that altogether. (Say it with the children.)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8" name="Google Shape;248;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6" name="Google Shape;25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r>
              <a:rPr lang="en-US" sz="1100" b="0" i="0" u="none" strike="noStrike" cap="none" baseline="0" dirty="0">
                <a:solidFill>
                  <a:srgbClr val="000000"/>
                </a:solidFill>
                <a:latin typeface="Arial"/>
                <a:ea typeface="Arial"/>
                <a:cs typeface="Arial"/>
                <a:sym typeface="Arial"/>
              </a:rPr>
              <a:t>Be sure you have the </a:t>
            </a:r>
            <a:r>
              <a:rPr lang="en-US" sz="1100" b="1" i="0" u="none" strike="noStrike" cap="none" baseline="0" dirty="0">
                <a:solidFill>
                  <a:srgbClr val="000000"/>
                </a:solidFill>
                <a:latin typeface="Arial"/>
                <a:ea typeface="Arial"/>
                <a:cs typeface="Arial"/>
                <a:sym typeface="Arial"/>
              </a:rPr>
              <a:t>word strips </a:t>
            </a:r>
            <a:r>
              <a:rPr lang="en-US" sz="1100" b="0" i="0" u="none" strike="noStrike" cap="none" baseline="0" dirty="0">
                <a:solidFill>
                  <a:srgbClr val="000000"/>
                </a:solidFill>
                <a:latin typeface="Arial"/>
                <a:ea typeface="Arial"/>
                <a:cs typeface="Arial"/>
                <a:sym typeface="Arial"/>
              </a:rPr>
              <a:t>ready if you are going to use them.</a:t>
            </a:r>
          </a:p>
          <a:p>
            <a:r>
              <a:rPr lang="en-US" sz="1100" b="0" i="0" u="none" strike="noStrike" cap="none" baseline="0" dirty="0">
                <a:solidFill>
                  <a:srgbClr val="000000"/>
                </a:solidFill>
                <a:latin typeface="Arial"/>
                <a:ea typeface="Arial"/>
                <a:cs typeface="Arial"/>
                <a:sym typeface="Arial"/>
              </a:rPr>
              <a:t>Ask: How do you think you can be accepted as a person? (Accept all answers.)</a:t>
            </a:r>
          </a:p>
          <a:p>
            <a:r>
              <a:rPr lang="en-US" sz="1100" b="0" i="0" u="none" strike="noStrike" cap="none" baseline="0" dirty="0">
                <a:solidFill>
                  <a:srgbClr val="000000"/>
                </a:solidFill>
                <a:latin typeface="Arial"/>
                <a:ea typeface="Arial"/>
                <a:cs typeface="Arial"/>
                <a:sym typeface="Arial"/>
              </a:rPr>
              <a:t>Explain: Thank you, those are good answers. In fact, the </a:t>
            </a:r>
            <a:r>
              <a:rPr lang="en-US" sz="1100" b="0" i="1" u="none" strike="noStrike" cap="none" baseline="0" dirty="0">
                <a:solidFill>
                  <a:srgbClr val="000000"/>
                </a:solidFill>
                <a:latin typeface="Arial"/>
                <a:ea typeface="Arial"/>
                <a:cs typeface="Arial"/>
                <a:sym typeface="Arial"/>
              </a:rPr>
              <a:t>best </a:t>
            </a:r>
            <a:r>
              <a:rPr lang="en-US" sz="1100" b="0" i="0" u="none" strike="noStrike" cap="none" baseline="0" dirty="0">
                <a:solidFill>
                  <a:srgbClr val="000000"/>
                </a:solidFill>
                <a:latin typeface="Arial"/>
                <a:ea typeface="Arial"/>
                <a:cs typeface="Arial"/>
                <a:sym typeface="Arial"/>
              </a:rPr>
              <a:t>way you get accepted as a</a:t>
            </a:r>
          </a:p>
          <a:p>
            <a:r>
              <a:rPr lang="en-US" sz="1100" b="0" i="0" u="none" strike="noStrike" cap="none" baseline="0" dirty="0">
                <a:solidFill>
                  <a:srgbClr val="000000"/>
                </a:solidFill>
                <a:latin typeface="Arial"/>
                <a:ea typeface="Arial"/>
                <a:cs typeface="Arial"/>
                <a:sym typeface="Arial"/>
              </a:rPr>
              <a:t>person is to have a birth certificate.</a:t>
            </a:r>
          </a:p>
          <a:p>
            <a:r>
              <a:rPr lang="en-US" sz="1100" b="1" i="0" u="none" strike="noStrike" cap="none" baseline="0" dirty="0">
                <a:solidFill>
                  <a:srgbClr val="000000"/>
                </a:solidFill>
                <a:latin typeface="Arial"/>
                <a:ea typeface="Arial"/>
                <a:cs typeface="Arial"/>
                <a:sym typeface="Arial"/>
              </a:rPr>
              <a:t>Show a sample birth certificate</a:t>
            </a:r>
            <a:r>
              <a:rPr lang="en-US" sz="1100" b="0" i="1" u="none" strike="noStrike" cap="none" baseline="0" dirty="0">
                <a:solidFill>
                  <a:srgbClr val="000000"/>
                </a:solidFill>
                <a:latin typeface="Arial"/>
                <a:ea typeface="Arial"/>
                <a:cs typeface="Arial"/>
                <a:sym typeface="Arial"/>
              </a:rPr>
              <a:t>. </a:t>
            </a:r>
            <a:r>
              <a:rPr lang="en-US" sz="1100" b="0" i="0" u="none" strike="noStrike" cap="none" baseline="0" dirty="0">
                <a:solidFill>
                  <a:srgbClr val="000000"/>
                </a:solidFill>
                <a:latin typeface="Arial"/>
                <a:ea typeface="Arial"/>
                <a:cs typeface="Arial"/>
                <a:sym typeface="Arial"/>
              </a:rPr>
              <a:t>(Found at the back of the lesson.)</a:t>
            </a:r>
          </a:p>
          <a:p>
            <a:r>
              <a:rPr lang="en-US" sz="1100" b="0" i="0" u="none" strike="noStrike" cap="none" baseline="0" dirty="0">
                <a:solidFill>
                  <a:srgbClr val="000000"/>
                </a:solidFill>
                <a:latin typeface="Arial"/>
                <a:ea typeface="Arial"/>
                <a:cs typeface="Arial"/>
                <a:sym typeface="Arial"/>
              </a:rPr>
              <a:t>Ask some helpers to hand out pencils and copies of a </a:t>
            </a:r>
            <a:r>
              <a:rPr lang="en-US" sz="1100" b="0" i="1" u="none" strike="noStrike" cap="none" baseline="0" dirty="0">
                <a:solidFill>
                  <a:srgbClr val="000000"/>
                </a:solidFill>
                <a:latin typeface="Arial"/>
                <a:ea typeface="Arial"/>
                <a:cs typeface="Arial"/>
                <a:sym typeface="Arial"/>
              </a:rPr>
              <a:t>Sample Birth Certificate </a:t>
            </a:r>
            <a:r>
              <a:rPr lang="en-US" sz="1100" b="0" i="0" u="none" strike="noStrike" cap="none" baseline="0" dirty="0">
                <a:solidFill>
                  <a:srgbClr val="000000"/>
                </a:solidFill>
                <a:latin typeface="Arial"/>
                <a:ea typeface="Arial"/>
                <a:cs typeface="Arial"/>
                <a:sym typeface="Arial"/>
              </a:rPr>
              <a:t>to each student.</a:t>
            </a:r>
          </a:p>
          <a:p>
            <a:r>
              <a:rPr lang="en-US" sz="1100" b="0" i="0" u="none" strike="noStrike" cap="none" baseline="0" dirty="0">
                <a:solidFill>
                  <a:srgbClr val="000000"/>
                </a:solidFill>
                <a:latin typeface="Arial"/>
                <a:ea typeface="Arial"/>
                <a:cs typeface="Arial"/>
                <a:sym typeface="Arial"/>
              </a:rPr>
              <a:t>Say: This is a sample birth certificate. When you go to the doctor or to school, if you have a</a:t>
            </a:r>
          </a:p>
          <a:p>
            <a:r>
              <a:rPr lang="en-US" sz="1100" b="0" i="0" u="none" strike="noStrike" cap="none" baseline="0" dirty="0">
                <a:solidFill>
                  <a:srgbClr val="000000"/>
                </a:solidFill>
                <a:latin typeface="Arial"/>
                <a:ea typeface="Arial"/>
                <a:cs typeface="Arial"/>
                <a:sym typeface="Arial"/>
              </a:rPr>
              <a:t>birth certificate, this is how people know who you are, and that you are not somebody else.</a:t>
            </a:r>
          </a:p>
          <a:p>
            <a:r>
              <a:rPr lang="en-US" sz="1100" b="0" i="0" u="none" strike="noStrike" cap="none" baseline="0" dirty="0">
                <a:solidFill>
                  <a:srgbClr val="000000"/>
                </a:solidFill>
                <a:latin typeface="Arial"/>
                <a:ea typeface="Arial"/>
                <a:cs typeface="Arial"/>
                <a:sym typeface="Arial"/>
              </a:rPr>
              <a:t>Ask: Where do you suppose we get a birth certificate that says who we are?</a:t>
            </a:r>
          </a:p>
          <a:p>
            <a:r>
              <a:rPr lang="en-US" sz="1100" b="0" i="0" u="none" strike="noStrike" cap="none" baseline="0" dirty="0">
                <a:solidFill>
                  <a:srgbClr val="000000"/>
                </a:solidFill>
                <a:latin typeface="Arial"/>
                <a:ea typeface="Arial"/>
                <a:cs typeface="Arial"/>
                <a:sym typeface="Arial"/>
              </a:rPr>
              <a:t>(Give the children time to offer some answers.)</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r>
              <a:rPr lang="en-US" sz="1100" b="0" i="0" u="none" strike="noStrike" cap="none" baseline="0" dirty="0">
                <a:solidFill>
                  <a:srgbClr val="000000"/>
                </a:solidFill>
                <a:latin typeface="Arial"/>
                <a:ea typeface="Arial"/>
                <a:cs typeface="Arial"/>
                <a:sym typeface="Arial"/>
              </a:rPr>
              <a:t>Every time a baby is born, information about the baby is written down on a piece of paper</a:t>
            </a:r>
          </a:p>
          <a:p>
            <a:r>
              <a:rPr lang="en-US" sz="1100" b="0" i="0" u="none" strike="noStrike" cap="none" baseline="0" dirty="0">
                <a:solidFill>
                  <a:srgbClr val="000000"/>
                </a:solidFill>
                <a:latin typeface="Arial"/>
                <a:ea typeface="Arial"/>
                <a:cs typeface="Arial"/>
                <a:sym typeface="Arial"/>
              </a:rPr>
              <a:t>and kept in a government office.</a:t>
            </a:r>
          </a:p>
          <a:p>
            <a:r>
              <a:rPr lang="en-US" sz="1100" b="0" i="0" u="none" strike="noStrike" cap="none" baseline="0" dirty="0">
                <a:solidFill>
                  <a:srgbClr val="000000"/>
                </a:solidFill>
                <a:latin typeface="Arial"/>
                <a:ea typeface="Arial"/>
                <a:cs typeface="Arial"/>
                <a:sym typeface="Arial"/>
              </a:rPr>
              <a:t>• That piece of paper is called a BIRTH CERTIFICATE for the baby.</a:t>
            </a:r>
          </a:p>
          <a:p>
            <a:r>
              <a:rPr lang="en-US" sz="1100" b="0" i="0" u="none" strike="noStrike" cap="none" baseline="0" dirty="0">
                <a:solidFill>
                  <a:srgbClr val="000000"/>
                </a:solidFill>
                <a:latin typeface="Arial"/>
                <a:ea typeface="Arial"/>
                <a:cs typeface="Arial"/>
                <a:sym typeface="Arial"/>
              </a:rPr>
              <a:t>Explain: YOU probably have a birth certificate. It may look something like this or it may be</a:t>
            </a:r>
          </a:p>
          <a:p>
            <a:r>
              <a:rPr lang="en-US" sz="1100" b="0" i="0" u="none" strike="noStrike" cap="none" baseline="0" dirty="0">
                <a:solidFill>
                  <a:srgbClr val="000000"/>
                </a:solidFill>
                <a:latin typeface="Arial"/>
                <a:ea typeface="Arial"/>
                <a:cs typeface="Arial"/>
                <a:sym typeface="Arial"/>
              </a:rPr>
              <a:t>different. But it doesn’t matter.</a:t>
            </a:r>
          </a:p>
          <a:p>
            <a:r>
              <a:rPr lang="en-US" sz="1100" b="0" i="0" u="none" strike="noStrike" cap="none" baseline="0" dirty="0">
                <a:solidFill>
                  <a:srgbClr val="000000"/>
                </a:solidFill>
                <a:latin typeface="Arial"/>
                <a:ea typeface="Arial"/>
                <a:cs typeface="Arial"/>
                <a:sym typeface="Arial"/>
              </a:rPr>
              <a:t>• A BIRTH CERTIFICATE shows that you are a person born in your country.</a:t>
            </a:r>
          </a:p>
          <a:p>
            <a:r>
              <a:rPr lang="en-US" sz="1100" b="0" i="0" u="none" strike="noStrike" cap="none" baseline="0" dirty="0">
                <a:solidFill>
                  <a:srgbClr val="000000"/>
                </a:solidFill>
                <a:latin typeface="Arial"/>
                <a:ea typeface="Arial"/>
                <a:cs typeface="Arial"/>
                <a:sym typeface="Arial"/>
              </a:rPr>
              <a:t>• It has your </a:t>
            </a:r>
            <a:r>
              <a:rPr lang="en-US" sz="1100" b="1" i="0" u="none" strike="noStrike" cap="none" baseline="0" dirty="0">
                <a:solidFill>
                  <a:srgbClr val="000000"/>
                </a:solidFill>
                <a:latin typeface="Arial"/>
                <a:ea typeface="Arial"/>
                <a:cs typeface="Arial"/>
                <a:sym typeface="Arial"/>
              </a:rPr>
              <a:t>name</a:t>
            </a:r>
            <a:r>
              <a:rPr lang="en-US" sz="1100" b="0" i="0" u="none" strike="noStrike" cap="none" baseline="0" dirty="0">
                <a:solidFill>
                  <a:srgbClr val="000000"/>
                </a:solidFill>
                <a:latin typeface="Arial"/>
                <a:ea typeface="Arial"/>
                <a:cs typeface="Arial"/>
                <a:sym typeface="Arial"/>
              </a:rPr>
              <a:t>, your </a:t>
            </a:r>
            <a:r>
              <a:rPr lang="en-US" sz="1100" b="1" i="0" u="none" strike="noStrike" cap="none" baseline="0" dirty="0">
                <a:solidFill>
                  <a:srgbClr val="000000"/>
                </a:solidFill>
                <a:latin typeface="Arial"/>
                <a:ea typeface="Arial"/>
                <a:cs typeface="Arial"/>
                <a:sym typeface="Arial"/>
              </a:rPr>
              <a:t>birthdate </a:t>
            </a:r>
            <a:r>
              <a:rPr lang="en-US" sz="1100" b="0" i="0" u="none" strike="noStrike" cap="none" baseline="0" dirty="0">
                <a:solidFill>
                  <a:srgbClr val="000000"/>
                </a:solidFill>
                <a:latin typeface="Arial"/>
                <a:ea typeface="Arial"/>
                <a:cs typeface="Arial"/>
                <a:sym typeface="Arial"/>
              </a:rPr>
              <a:t>and the </a:t>
            </a:r>
            <a:r>
              <a:rPr lang="en-US" sz="1100" b="1" i="0" u="none" strike="noStrike" cap="none" baseline="0" dirty="0">
                <a:solidFill>
                  <a:srgbClr val="000000"/>
                </a:solidFill>
                <a:latin typeface="Arial"/>
                <a:ea typeface="Arial"/>
                <a:cs typeface="Arial"/>
                <a:sym typeface="Arial"/>
              </a:rPr>
              <a:t>place </a:t>
            </a:r>
            <a:r>
              <a:rPr lang="en-US" sz="1100" b="0" i="0" u="none" strike="noStrike" cap="none" baseline="0" dirty="0">
                <a:solidFill>
                  <a:srgbClr val="000000"/>
                </a:solidFill>
                <a:latin typeface="Arial"/>
                <a:ea typeface="Arial"/>
                <a:cs typeface="Arial"/>
                <a:sym typeface="Arial"/>
              </a:rPr>
              <a:t>where you were born.</a:t>
            </a:r>
          </a:p>
          <a:p>
            <a:r>
              <a:rPr lang="en-US" sz="1100" b="0" i="0" u="none" strike="noStrike" cap="none" baseline="0" dirty="0">
                <a:solidFill>
                  <a:srgbClr val="000000"/>
                </a:solidFill>
                <a:latin typeface="Arial"/>
                <a:ea typeface="Arial"/>
                <a:cs typeface="Arial"/>
                <a:sym typeface="Arial"/>
              </a:rPr>
              <a:t>• Sometimes it also has your </a:t>
            </a:r>
            <a:r>
              <a:rPr lang="en-US" sz="1100" b="1" i="0" u="none" strike="noStrike" cap="none" baseline="0" dirty="0">
                <a:solidFill>
                  <a:srgbClr val="000000"/>
                </a:solidFill>
                <a:latin typeface="Arial"/>
                <a:ea typeface="Arial"/>
                <a:cs typeface="Arial"/>
                <a:sym typeface="Arial"/>
              </a:rPr>
              <a:t>mother’s name </a:t>
            </a:r>
            <a:r>
              <a:rPr lang="en-US" sz="1100" b="0" i="0" u="none" strike="noStrike" cap="none" baseline="0" dirty="0">
                <a:solidFill>
                  <a:srgbClr val="000000"/>
                </a:solidFill>
                <a:latin typeface="Arial"/>
                <a:ea typeface="Arial"/>
                <a:cs typeface="Arial"/>
                <a:sym typeface="Arial"/>
              </a:rPr>
              <a:t>and your </a:t>
            </a:r>
            <a:r>
              <a:rPr lang="en-US" sz="1100" b="1" i="0" u="none" strike="noStrike" cap="none" baseline="0" dirty="0">
                <a:solidFill>
                  <a:srgbClr val="000000"/>
                </a:solidFill>
                <a:latin typeface="Arial"/>
                <a:ea typeface="Arial"/>
                <a:cs typeface="Arial"/>
                <a:sym typeface="Arial"/>
              </a:rPr>
              <a:t>father</a:t>
            </a:r>
            <a:r>
              <a:rPr lang="en-US" sz="1100" b="0" i="0" u="none" strike="noStrike" cap="none" baseline="0" dirty="0">
                <a:solidFill>
                  <a:srgbClr val="000000"/>
                </a:solidFill>
                <a:latin typeface="Arial"/>
                <a:ea typeface="Arial"/>
                <a:cs typeface="Arial"/>
                <a:sym typeface="Arial"/>
              </a:rPr>
              <a:t>’</a:t>
            </a:r>
            <a:r>
              <a:rPr lang="en-US" sz="1100" b="1" i="0" u="none" strike="noStrike" cap="none" baseline="0" dirty="0">
                <a:solidFill>
                  <a:srgbClr val="000000"/>
                </a:solidFill>
                <a:latin typeface="Arial"/>
                <a:ea typeface="Arial"/>
                <a:cs typeface="Arial"/>
                <a:sym typeface="Arial"/>
              </a:rPr>
              <a:t>s name</a:t>
            </a:r>
            <a:r>
              <a:rPr lang="en-US" sz="1100" b="0" i="0" u="none" strike="noStrike" cap="none" baseline="0" dirty="0">
                <a:solidFill>
                  <a:srgbClr val="000000"/>
                </a:solidFill>
                <a:latin typeface="Arial"/>
                <a:ea typeface="Arial"/>
                <a:cs typeface="Arial"/>
                <a:sym typeface="Arial"/>
              </a:rPr>
              <a:t>.</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8327b1d36a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8327b1d36a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baseline="0" dirty="0">
                <a:solidFill>
                  <a:srgbClr val="000000"/>
                </a:solidFill>
                <a:latin typeface="Arial"/>
                <a:ea typeface="Arial"/>
                <a:cs typeface="Arial"/>
                <a:sym typeface="Arial"/>
              </a:rPr>
              <a:t>Explain: As we talk about this sample birth certificate, we will fill in the parts that we know with</a:t>
            </a:r>
          </a:p>
          <a:p>
            <a:r>
              <a:rPr lang="en-US" sz="1100" b="0" i="0" u="none" strike="noStrike" cap="none" baseline="0" dirty="0">
                <a:solidFill>
                  <a:srgbClr val="000000"/>
                </a:solidFill>
                <a:latin typeface="Arial"/>
                <a:ea typeface="Arial"/>
                <a:cs typeface="Arial"/>
                <a:sym typeface="Arial"/>
              </a:rPr>
              <a:t>information about yourself as a baby.</a:t>
            </a:r>
          </a:p>
          <a:p>
            <a:r>
              <a:rPr lang="en-US" sz="1100" b="0" i="0" u="none" strike="noStrike" cap="none" baseline="0" dirty="0">
                <a:solidFill>
                  <a:srgbClr val="000000"/>
                </a:solidFill>
                <a:latin typeface="Arial"/>
                <a:ea typeface="Arial"/>
                <a:cs typeface="Arial"/>
                <a:sym typeface="Arial"/>
              </a:rPr>
              <a:t>• We will also add information about your parents as far as you know it. Don’t worry if you</a:t>
            </a:r>
          </a:p>
          <a:p>
            <a:r>
              <a:rPr lang="en-US" sz="1100" b="0" i="0" u="none" strike="noStrike" cap="none" baseline="0">
                <a:solidFill>
                  <a:srgbClr val="000000"/>
                </a:solidFill>
                <a:latin typeface="Arial"/>
                <a:ea typeface="Arial"/>
                <a:cs typeface="Arial"/>
                <a:sym typeface="Arial"/>
              </a:rPr>
              <a:t>can’t fill it all out today.</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8" name="Google Shape;288;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Each of us has a right to a name and a nationality. Most of us have a birth certificate. This makes it possible for you to be accepted as the person you say you are everywhere you go.</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73753daefb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g73753daefb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Each of us has a right to a name and a nationality. Most of us have a birth certificate. This makes it possible for you to be accepted as the person you say you are everywhere you go.</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4" name="Google Shape;30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Let’s all do two things this week.</a:t>
            </a:r>
            <a:endParaRPr/>
          </a:p>
          <a:p>
            <a:pPr marL="457200" lvl="0" indent="-317500" algn="l" rtl="0">
              <a:lnSpc>
                <a:spcPct val="100000"/>
              </a:lnSpc>
              <a:spcBef>
                <a:spcPts val="0"/>
              </a:spcBef>
              <a:spcAft>
                <a:spcPts val="0"/>
              </a:spcAft>
              <a:buSzPts val="1400"/>
              <a:buAutoNum type="arabicPeriod"/>
            </a:pPr>
            <a:r>
              <a:rPr lang="en-US"/>
              <a:t>Show the Sample Birth Certificate to your family.</a:t>
            </a:r>
            <a:endParaRPr/>
          </a:p>
          <a:p>
            <a:pPr marL="457200" lvl="0" indent="-317500" algn="l" rtl="0">
              <a:lnSpc>
                <a:spcPct val="100000"/>
              </a:lnSpc>
              <a:spcBef>
                <a:spcPts val="0"/>
              </a:spcBef>
              <a:spcAft>
                <a:spcPts val="0"/>
              </a:spcAft>
              <a:buSzPts val="1400"/>
              <a:buAutoNum type="arabicPeriod"/>
            </a:pPr>
            <a:r>
              <a:rPr lang="en-US"/>
              <a:t>Ask someone in your family to help you complete any information you did not know.</a:t>
            </a:r>
            <a:endParaRPr/>
          </a:p>
          <a:p>
            <a:pPr marL="0" lvl="0" indent="0" algn="l" rtl="0">
              <a:lnSpc>
                <a:spcPct val="100000"/>
              </a:lnSpc>
              <a:spcBef>
                <a:spcPts val="0"/>
              </a:spcBef>
              <a:spcAft>
                <a:spcPts val="0"/>
              </a:spcAft>
              <a:buSzPts val="1400"/>
              <a:buNone/>
            </a:pPr>
            <a:r>
              <a:rPr lang="en-US"/>
              <a:t>SAY: If you can’t the information, at our next lesson we will talk about where to find it. Please remind me.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39" name="Google Shape;33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684185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1705856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1862986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188357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73476d5cf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g73476d5cf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400"/>
              <a:t>Answer: (A person’s a person, no matter how small.) Say: That’s right! We are all important, no matter what!</a:t>
            </a:r>
            <a:endParaRPr sz="1400" b="1"/>
          </a:p>
          <a:p>
            <a:pPr marL="0" lvl="0" indent="0" algn="l" rtl="0">
              <a:lnSpc>
                <a:spcPct val="100000"/>
              </a:lnSpc>
              <a:spcBef>
                <a:spcPts val="0"/>
              </a:spcBef>
              <a:spcAft>
                <a:spcPts val="0"/>
              </a:spcAft>
              <a:buSzPts val="1400"/>
              <a:buNone/>
            </a:pPr>
            <a:endParaRPr sz="1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1. Each person has a right to have her or his birth legally registered. 2. Each person has a right to a name and a nationality. 3. Everyone has a right to be recognized as a person before the law.</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32"/>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2"/>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6"/>
        <p:cNvGrpSpPr/>
        <p:nvPr/>
      </p:nvGrpSpPr>
      <p:grpSpPr>
        <a:xfrm>
          <a:off x="0" y="0"/>
          <a:ext cx="0" cy="0"/>
          <a:chOff x="0" y="0"/>
          <a:chExt cx="0" cy="0"/>
        </a:xfrm>
      </p:grpSpPr>
      <p:sp>
        <p:nvSpPr>
          <p:cNvPr id="77" name="Google Shape;77;p44"/>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4"/>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4"/>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4"/>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4"/>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666720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69002202"/>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72943419"/>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538648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009955428"/>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96487846"/>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59093891"/>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05566450"/>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97777615"/>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33"/>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3"/>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3"/>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66870603"/>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15437851"/>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174557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52"/>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7070995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53"/>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53"/>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53"/>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71046684"/>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54"/>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54"/>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54"/>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5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92631631"/>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57"/>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4182640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9"/>
        <p:cNvGrpSpPr/>
        <p:nvPr/>
      </p:nvGrpSpPr>
      <p:grpSpPr>
        <a:xfrm>
          <a:off x="0" y="0"/>
          <a:ext cx="0" cy="0"/>
          <a:chOff x="0" y="0"/>
          <a:chExt cx="0" cy="0"/>
        </a:xfrm>
      </p:grpSpPr>
      <p:sp>
        <p:nvSpPr>
          <p:cNvPr id="40" name="Google Shape;40;p61"/>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61"/>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6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3" name="Google Shape;43;p61"/>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4" name="Google Shape;44;p61"/>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61803464"/>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45"/>
        <p:cNvGrpSpPr/>
        <p:nvPr/>
      </p:nvGrpSpPr>
      <p:grpSpPr>
        <a:xfrm>
          <a:off x="0" y="0"/>
          <a:ext cx="0" cy="0"/>
          <a:chOff x="0" y="0"/>
          <a:chExt cx="0" cy="0"/>
        </a:xfrm>
      </p:grpSpPr>
      <p:sp>
        <p:nvSpPr>
          <p:cNvPr id="46" name="Google Shape;46;p62"/>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62"/>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8" name="Google Shape;48;p62"/>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6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62"/>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62"/>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80050798"/>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63"/>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63"/>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63"/>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63"/>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27884052"/>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reverse">
  <p:cSld name="BLANK_1">
    <p:bg>
      <p:bgPr>
        <a:solidFill>
          <a:srgbClr val="0B4860"/>
        </a:solidFill>
        <a:effectLst/>
      </p:bgPr>
    </p:bg>
    <p:spTree>
      <p:nvGrpSpPr>
        <p:cNvPr id="1" name="Shape 22"/>
        <p:cNvGrpSpPr/>
        <p:nvPr/>
      </p:nvGrpSpPr>
      <p:grpSpPr>
        <a:xfrm>
          <a:off x="0" y="0"/>
          <a:ext cx="0" cy="0"/>
          <a:chOff x="0" y="0"/>
          <a:chExt cx="0" cy="0"/>
        </a:xfrm>
      </p:grpSpPr>
      <p:sp>
        <p:nvSpPr>
          <p:cNvPr id="23" name="Google Shape;23;p34"/>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64"/>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64"/>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64"/>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64"/>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63" name="Google Shape;63;p64"/>
          <p:cNvGrpSpPr/>
          <p:nvPr/>
        </p:nvGrpSpPr>
        <p:grpSpPr>
          <a:xfrm>
            <a:off x="91440" y="57150"/>
            <a:ext cx="8993545" cy="5061625"/>
            <a:chOff x="91440" y="57150"/>
            <a:chExt cx="8993545" cy="5061625"/>
          </a:xfrm>
        </p:grpSpPr>
        <p:sp>
          <p:nvSpPr>
            <p:cNvPr id="64" name="Google Shape;64;p64"/>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5" name="Google Shape;65;p64"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3940790502"/>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6"/>
        <p:cNvGrpSpPr/>
        <p:nvPr/>
      </p:nvGrpSpPr>
      <p:grpSpPr>
        <a:xfrm>
          <a:off x="0" y="0"/>
          <a:ext cx="0" cy="0"/>
          <a:chOff x="0" y="0"/>
          <a:chExt cx="0" cy="0"/>
        </a:xfrm>
      </p:grpSpPr>
      <p:sp>
        <p:nvSpPr>
          <p:cNvPr id="67" name="Google Shape;67;p65"/>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65"/>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9" name="Google Shape;69;p65"/>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1" name="Google Shape;71;p65"/>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72" name="Google Shape;72;p65"/>
          <p:cNvGrpSpPr/>
          <p:nvPr/>
        </p:nvGrpSpPr>
        <p:grpSpPr>
          <a:xfrm>
            <a:off x="91440" y="57150"/>
            <a:ext cx="8993545" cy="5061625"/>
            <a:chOff x="91440" y="57150"/>
            <a:chExt cx="8993545" cy="5061625"/>
          </a:xfrm>
        </p:grpSpPr>
        <p:sp>
          <p:nvSpPr>
            <p:cNvPr id="73" name="Google Shape;73;p65"/>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4" name="Google Shape;74;p65"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777836432"/>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5"/>
        <p:cNvGrpSpPr/>
        <p:nvPr/>
      </p:nvGrpSpPr>
      <p:grpSpPr>
        <a:xfrm>
          <a:off x="0" y="0"/>
          <a:ext cx="0" cy="0"/>
          <a:chOff x="0" y="0"/>
          <a:chExt cx="0" cy="0"/>
        </a:xfrm>
      </p:grpSpPr>
      <p:sp>
        <p:nvSpPr>
          <p:cNvPr id="76" name="Google Shape;76;p66"/>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66"/>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8" name="Google Shape;78;p66"/>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9" name="Google Shape;79;p6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80" name="Google Shape;80;p66"/>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66"/>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82" name="Google Shape;82;p66"/>
          <p:cNvGrpSpPr/>
          <p:nvPr/>
        </p:nvGrpSpPr>
        <p:grpSpPr>
          <a:xfrm>
            <a:off x="91440" y="57150"/>
            <a:ext cx="8993545" cy="5061625"/>
            <a:chOff x="91440" y="57150"/>
            <a:chExt cx="8993545" cy="5061625"/>
          </a:xfrm>
        </p:grpSpPr>
        <p:sp>
          <p:nvSpPr>
            <p:cNvPr id="83" name="Google Shape;83;p66"/>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4" name="Google Shape;84;p66"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3863966928"/>
      </p:ext>
    </p:extLst>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85"/>
        <p:cNvGrpSpPr/>
        <p:nvPr/>
      </p:nvGrpSpPr>
      <p:grpSpPr>
        <a:xfrm>
          <a:off x="0" y="0"/>
          <a:ext cx="0" cy="0"/>
          <a:chOff x="0" y="0"/>
          <a:chExt cx="0" cy="0"/>
        </a:xfrm>
      </p:grpSpPr>
      <p:sp>
        <p:nvSpPr>
          <p:cNvPr id="86" name="Google Shape;86;p67"/>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67"/>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8" name="Google Shape;88;p67"/>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9" name="Google Shape;89;p67"/>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0" name="Google Shape;90;p67"/>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1" name="Google Shape;91;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grpSp>
        <p:nvGrpSpPr>
          <p:cNvPr id="92" name="Google Shape;92;p67"/>
          <p:cNvGrpSpPr/>
          <p:nvPr/>
        </p:nvGrpSpPr>
        <p:grpSpPr>
          <a:xfrm>
            <a:off x="91440" y="57150"/>
            <a:ext cx="8993545" cy="5061625"/>
            <a:chOff x="91440" y="57150"/>
            <a:chExt cx="8993545" cy="5061625"/>
          </a:xfrm>
        </p:grpSpPr>
        <p:sp>
          <p:nvSpPr>
            <p:cNvPr id="93" name="Google Shape;93;p6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4" name="Google Shape;94;p67"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extLst>
      <p:ext uri="{BB962C8B-B14F-4D97-AF65-F5344CB8AC3E}">
        <p14:creationId xmlns:p14="http://schemas.microsoft.com/office/powerpoint/2010/main" val="3890485293"/>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5"/>
        <p:cNvGrpSpPr/>
        <p:nvPr/>
      </p:nvGrpSpPr>
      <p:grpSpPr>
        <a:xfrm>
          <a:off x="0" y="0"/>
          <a:ext cx="0" cy="0"/>
          <a:chOff x="0" y="0"/>
          <a:chExt cx="0" cy="0"/>
        </a:xfrm>
      </p:grpSpPr>
      <p:sp>
        <p:nvSpPr>
          <p:cNvPr id="96" name="Google Shape;96;g7334f733cb_0_107"/>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7" name="Google Shape;97;g7334f733cb_0_107"/>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8" name="Google Shape;98;g7334f733cb_0_107"/>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841119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99"/>
        <p:cNvGrpSpPr/>
        <p:nvPr/>
      </p:nvGrpSpPr>
      <p:grpSpPr>
        <a:xfrm>
          <a:off x="0" y="0"/>
          <a:ext cx="0" cy="0"/>
          <a:chOff x="0" y="0"/>
          <a:chExt cx="0" cy="0"/>
        </a:xfrm>
      </p:grpSpPr>
      <p:sp>
        <p:nvSpPr>
          <p:cNvPr id="100" name="Google Shape;100;g7334f733cb_0_23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1" name="Google Shape;101;g7334f733cb_0_23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102" name="Google Shape;102;g7334f733cb_0_23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586963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0605893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1906809"/>
      </p:ext>
    </p:extLst>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97329426"/>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96235777"/>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9"/>
        <p:cNvGrpSpPr/>
        <p:nvPr/>
      </p:nvGrpSpPr>
      <p:grpSpPr>
        <a:xfrm>
          <a:off x="0" y="0"/>
          <a:ext cx="0" cy="0"/>
          <a:chOff x="0" y="0"/>
          <a:chExt cx="0" cy="0"/>
        </a:xfrm>
      </p:grpSpPr>
      <p:sp>
        <p:nvSpPr>
          <p:cNvPr id="40" name="Google Shape;40;p38"/>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3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3" name="Google Shape;43;p38"/>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4" name="Google Shape;44;p38"/>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8"/>
        <p:cNvGrpSpPr/>
        <p:nvPr/>
      </p:nvGrpSpPr>
      <p:grpSpPr>
        <a:xfrm>
          <a:off x="0" y="0"/>
          <a:ext cx="0" cy="0"/>
          <a:chOff x="0" y="0"/>
          <a:chExt cx="0" cy="0"/>
        </a:xfrm>
      </p:grpSpPr>
      <p:sp>
        <p:nvSpPr>
          <p:cNvPr id="29" name="Google Shape;29;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79151114"/>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7683770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37"/>
        <p:cNvGrpSpPr/>
        <p:nvPr/>
      </p:nvGrpSpPr>
      <p:grpSpPr>
        <a:xfrm>
          <a:off x="0" y="0"/>
          <a:ext cx="0" cy="0"/>
          <a:chOff x="0" y="0"/>
          <a:chExt cx="0" cy="0"/>
        </a:xfrm>
      </p:grpSpPr>
      <p:sp>
        <p:nvSpPr>
          <p:cNvPr id="38" name="Google Shape;38;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261127399"/>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2"/>
        <p:cNvGrpSpPr/>
        <p:nvPr/>
      </p:nvGrpSpPr>
      <p:grpSpPr>
        <a:xfrm>
          <a:off x="0" y="0"/>
          <a:ext cx="0" cy="0"/>
          <a:chOff x="0" y="0"/>
          <a:chExt cx="0" cy="0"/>
        </a:xfrm>
      </p:grpSpPr>
      <p:sp>
        <p:nvSpPr>
          <p:cNvPr id="43" name="Google Shape;43;p37"/>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44" name="Google Shape;44;p37"/>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7"/>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46" name="Google Shape;46;p37"/>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34893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7"/>
        <p:cNvGrpSpPr/>
        <p:nvPr/>
      </p:nvGrpSpPr>
      <p:grpSpPr>
        <a:xfrm>
          <a:off x="0" y="0"/>
          <a:ext cx="0" cy="0"/>
          <a:chOff x="0" y="0"/>
          <a:chExt cx="0" cy="0"/>
        </a:xfrm>
      </p:grpSpPr>
      <p:sp>
        <p:nvSpPr>
          <p:cNvPr id="48" name="Google Shape;48;p38"/>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9" name="Google Shape;49;p38"/>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0" name="Google Shape;50;p38"/>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1" name="Google Shape;51;p38"/>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386378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29700776"/>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547588587"/>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855974331"/>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2368444"/>
      </p:ext>
    </p:extLst>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13574703"/>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45"/>
        <p:cNvGrpSpPr/>
        <p:nvPr/>
      </p:nvGrpSpPr>
      <p:grpSpPr>
        <a:xfrm>
          <a:off x="0" y="0"/>
          <a:ext cx="0" cy="0"/>
          <a:chOff x="0" y="0"/>
          <a:chExt cx="0" cy="0"/>
        </a:xfrm>
      </p:grpSpPr>
      <p:sp>
        <p:nvSpPr>
          <p:cNvPr id="46" name="Google Shape;46;p39"/>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9"/>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8" name="Google Shape;48;p39"/>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3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39"/>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39"/>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27540005"/>
      </p:ext>
    </p:extLst>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6929096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052328440"/>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06356470"/>
      </p:ext>
    </p:extLst>
  </p:cSld>
  <p:clrMapOvr>
    <a:masterClrMapping/>
  </p:clrMapOvr>
  <p:transition>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67083490"/>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186729465"/>
      </p:ext>
    </p:extLst>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74966050"/>
      </p:ext>
    </p:extLst>
  </p:cSld>
  <p:clrMapOvr>
    <a:masterClrMapping/>
  </p:clrMapOvr>
  <p:transition>
    <p:fade thruBlk="1"/>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73364222"/>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40"/>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40"/>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40"/>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40"/>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1"/>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1"/>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1"/>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1"/>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2"/>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2"/>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2"/>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3"/>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3"/>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3"/>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3"/>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1.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6" Type="http://schemas.openxmlformats.org/officeDocument/2006/relationships/image" Target="../media/image1.pn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theme" Target="../theme/theme4.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10" Type="http://schemas.openxmlformats.org/officeDocument/2006/relationships/image" Target="../media/image1.png"/><Relationship Id="rId4" Type="http://schemas.openxmlformats.org/officeDocument/2006/relationships/slideLayout" Target="../slideLayouts/slideLayout53.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3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0"/>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0"/>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0"/>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0" descr="Logo for the Geneva Office for Human Rights Education (3 brown dots over a v with the letters GO-HRE on a white circle)"/>
          <p:cNvPicPr preferRelativeResize="0"/>
          <p:nvPr/>
        </p:nvPicPr>
        <p:blipFill rotWithShape="1">
          <a:blip r:embed="rId12">
            <a:alphaModFix/>
          </a:blip>
          <a:srcRect/>
          <a:stretch/>
        </p:blipFill>
        <p:spPr>
          <a:xfrm>
            <a:off x="8623119" y="466536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6" r:id="rId4"/>
    <p:sldLayoutId id="2147483657" r:id="rId5"/>
    <p:sldLayoutId id="2147483658" r:id="rId6"/>
    <p:sldLayoutId id="2147483659" r:id="rId7"/>
    <p:sldLayoutId id="2147483660" r:id="rId8"/>
    <p:sldLayoutId id="2147483661" r:id="rId9"/>
    <p:sldLayoutId id="2147483662"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4">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1521551532"/>
      </p:ext>
    </p:extLst>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51"/>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51"/>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51"/>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51" descr="Logo for the Geneva Office for Human Rights Education (3 brown dots over a v with the letters GO-HRE on a white circle)"/>
          <p:cNvPicPr preferRelativeResize="0"/>
          <p:nvPr/>
        </p:nvPicPr>
        <p:blipFill rotWithShape="1">
          <a:blip r:embed="rId15">
            <a:alphaModFix/>
          </a:blip>
          <a:srcRect/>
          <a:stretch/>
        </p:blipFill>
        <p:spPr>
          <a:xfrm>
            <a:off x="8623119" y="4661888"/>
            <a:ext cx="457200" cy="457200"/>
          </a:xfrm>
          <a:prstGeom prst="rect">
            <a:avLst/>
          </a:prstGeom>
          <a:noFill/>
          <a:ln>
            <a:noFill/>
          </a:ln>
        </p:spPr>
      </p:pic>
    </p:spTree>
    <p:extLst>
      <p:ext uri="{BB962C8B-B14F-4D97-AF65-F5344CB8AC3E}">
        <p14:creationId xmlns:p14="http://schemas.microsoft.com/office/powerpoint/2010/main" val="3924296259"/>
      </p:ext>
    </p:extLst>
  </p:cSld>
  <p:clrMap bg1="lt1" tx1="dk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a:blip r:embed="rId16"/>
          <a:srcRect/>
          <a:stretch/>
        </p:blipFill>
        <p:spPr>
          <a:xfrm>
            <a:off x="8619683" y="4660244"/>
            <a:ext cx="457200" cy="457200"/>
          </a:xfrm>
          <a:prstGeom prst="rect">
            <a:avLst/>
          </a:prstGeom>
          <a:noFill/>
          <a:ln>
            <a:noFill/>
          </a:ln>
        </p:spPr>
      </p:pic>
    </p:spTree>
    <p:extLst>
      <p:ext uri="{BB962C8B-B14F-4D97-AF65-F5344CB8AC3E}">
        <p14:creationId xmlns:p14="http://schemas.microsoft.com/office/powerpoint/2010/main" val="2628498074"/>
      </p:ext>
    </p:extLst>
  </p:cSld>
  <p:clrMap bg1="lt1" tx1="dk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789327844"/>
      </p:ext>
    </p:extLst>
  </p:cSld>
  <p:clrMap bg1="lt1" tx1="dk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50.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23.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6.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4205525912"/>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3"/>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Learning Points</a:t>
            </a:r>
            <a:endParaRPr/>
          </a:p>
        </p:txBody>
      </p:sp>
      <p:sp>
        <p:nvSpPr>
          <p:cNvPr id="236" name="Google Shape;236;p13"/>
          <p:cNvSpPr txBox="1">
            <a:spLocks noGrp="1"/>
          </p:cNvSpPr>
          <p:nvPr>
            <p:ph type="body" idx="1"/>
          </p:nvPr>
        </p:nvSpPr>
        <p:spPr>
          <a:xfrm>
            <a:off x="654518" y="1444759"/>
            <a:ext cx="4223445" cy="3187841"/>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600"/>
              </a:spcBef>
              <a:spcAft>
                <a:spcPts val="0"/>
              </a:spcAft>
              <a:buSzPts val="1800"/>
              <a:buChar char="●"/>
            </a:pPr>
            <a:r>
              <a:rPr lang="en-US" dirty="0"/>
              <a:t>Each person has a right to have her or his birth legally registered.</a:t>
            </a:r>
          </a:p>
          <a:p>
            <a:pPr marL="457200" lvl="0" indent="-342900" algn="l" rtl="0">
              <a:lnSpc>
                <a:spcPct val="100000"/>
              </a:lnSpc>
              <a:spcBef>
                <a:spcPts val="600"/>
              </a:spcBef>
              <a:spcAft>
                <a:spcPts val="0"/>
              </a:spcAft>
              <a:buSzPts val="1800"/>
              <a:buChar char="●"/>
            </a:pPr>
            <a:endParaRPr dirty="0"/>
          </a:p>
          <a:p>
            <a:pPr marL="457200" lvl="0" indent="-342900" algn="l" rtl="0">
              <a:lnSpc>
                <a:spcPct val="100000"/>
              </a:lnSpc>
              <a:spcBef>
                <a:spcPts val="0"/>
              </a:spcBef>
              <a:spcAft>
                <a:spcPts val="0"/>
              </a:spcAft>
              <a:buSzPts val="1800"/>
              <a:buChar char="●"/>
            </a:pPr>
            <a:r>
              <a:rPr lang="en-US" dirty="0"/>
              <a:t>Each person has a right to a name and a nationality.</a:t>
            </a:r>
            <a:endParaRPr dirty="0"/>
          </a:p>
        </p:txBody>
      </p:sp>
      <p:pic>
        <p:nvPicPr>
          <p:cNvPr id="237" name="Google Shape;237;p13" descr="Five stick figure children holding star"/>
          <p:cNvPicPr preferRelativeResize="0">
            <a:picLocks noGrp="1"/>
          </p:cNvPicPr>
          <p:nvPr>
            <p:ph type="body" idx="2"/>
          </p:nvPr>
        </p:nvPicPr>
        <p:blipFill rotWithShape="1">
          <a:blip r:embed="rId3">
            <a:alphaModFix/>
          </a:blip>
          <a:srcRect/>
          <a:stretch/>
        </p:blipFill>
        <p:spPr>
          <a:xfrm>
            <a:off x="4877963" y="1715905"/>
            <a:ext cx="3657600" cy="2724900"/>
          </a:xfrm>
          <a:prstGeom prst="rect">
            <a:avLst/>
          </a:prstGeom>
          <a:noFill/>
          <a:ln>
            <a:noFill/>
          </a:ln>
        </p:spPr>
      </p:pic>
      <p:sp>
        <p:nvSpPr>
          <p:cNvPr id="238" name="Google Shape;238;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Introduction</a:t>
            </a:r>
            <a:endParaRPr/>
          </a:p>
        </p:txBody>
      </p:sp>
      <p:sp>
        <p:nvSpPr>
          <p:cNvPr id="214" name="Google Shape;214;p10"/>
          <p:cNvSpPr txBox="1">
            <a:spLocks noGrp="1"/>
          </p:cNvSpPr>
          <p:nvPr>
            <p:ph type="body" idx="1"/>
          </p:nvPr>
        </p:nvSpPr>
        <p:spPr>
          <a:xfrm>
            <a:off x="877463" y="1524000"/>
            <a:ext cx="3657600" cy="3108722"/>
          </a:xfrm>
          <a:prstGeom prst="rect">
            <a:avLst/>
          </a:prstGeom>
          <a:noFill/>
          <a:ln>
            <a:noFill/>
          </a:ln>
        </p:spPr>
        <p:txBody>
          <a:bodyPr spcFirstLastPara="1" wrap="square" lIns="91425" tIns="91425" rIns="91425" bIns="91425" anchor="t" anchorCtr="0">
            <a:normAutofit/>
          </a:bodyPr>
          <a:lstStyle/>
          <a:p>
            <a:pPr marL="0" lvl="0" indent="0" algn="l" rtl="0">
              <a:lnSpc>
                <a:spcPct val="90000"/>
              </a:lnSpc>
              <a:spcBef>
                <a:spcPts val="600"/>
              </a:spcBef>
              <a:spcAft>
                <a:spcPts val="0"/>
              </a:spcAft>
              <a:buSzPts val="2400"/>
              <a:buNone/>
            </a:pPr>
            <a:r>
              <a:rPr lang="en-US"/>
              <a:t>It’s true that each of us is a person, no matter how small, but we are each different from any other person in the world.</a:t>
            </a:r>
            <a:endParaRPr/>
          </a:p>
        </p:txBody>
      </p:sp>
      <p:pic>
        <p:nvPicPr>
          <p:cNvPr id="215" name="Google Shape;215;p10" descr="Picture of a stick figure boy with hands on hips used as the introduction logo in the lessons."/>
          <p:cNvPicPr preferRelativeResize="0"/>
          <p:nvPr/>
        </p:nvPicPr>
        <p:blipFill rotWithShape="1">
          <a:blip r:embed="rId3">
            <a:alphaModFix/>
          </a:blip>
          <a:srcRect/>
          <a:stretch/>
        </p:blipFill>
        <p:spPr>
          <a:xfrm>
            <a:off x="5995297" y="1569601"/>
            <a:ext cx="1422932" cy="3017520"/>
          </a:xfrm>
          <a:prstGeom prst="rect">
            <a:avLst/>
          </a:prstGeom>
          <a:noFill/>
          <a:ln>
            <a:noFill/>
          </a:ln>
        </p:spPr>
      </p:pic>
      <p:sp>
        <p:nvSpPr>
          <p:cNvPr id="216" name="Google Shape;216;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11</a:t>
            </a:fld>
            <a:endParaRPr sz="900"/>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1"/>
          <p:cNvSpPr txBox="1">
            <a:spLocks noGrp="1"/>
          </p:cNvSpPr>
          <p:nvPr>
            <p:ph type="body" idx="1"/>
          </p:nvPr>
        </p:nvSpPr>
        <p:spPr>
          <a:xfrm>
            <a:off x="847024" y="808522"/>
            <a:ext cx="7126362" cy="3824078"/>
          </a:xfrm>
          <a:prstGeom prst="rect">
            <a:avLst/>
          </a:prstGeom>
          <a:noFill/>
          <a:ln>
            <a:noFill/>
          </a:ln>
        </p:spPr>
        <p:txBody>
          <a:bodyPr spcFirstLastPara="1" wrap="square" lIns="91425" tIns="91425" rIns="91425" bIns="91425" anchor="t" anchorCtr="0">
            <a:noAutofit/>
          </a:bodyPr>
          <a:lstStyle/>
          <a:p>
            <a:pPr marL="342900" lvl="0" indent="-342900" algn="l" rtl="0">
              <a:lnSpc>
                <a:spcPct val="90000"/>
              </a:lnSpc>
              <a:spcBef>
                <a:spcPts val="600"/>
              </a:spcBef>
              <a:spcAft>
                <a:spcPts val="0"/>
              </a:spcAft>
              <a:buSzPts val="3000"/>
              <a:buChar char="▪"/>
            </a:pPr>
            <a:r>
              <a:rPr lang="en-US" sz="3000" dirty="0"/>
              <a:t>In the Universal Declaration it says we have a right to be accepted as a person. </a:t>
            </a:r>
          </a:p>
          <a:p>
            <a:pPr marL="342900" lvl="0" indent="-342900" algn="l" rtl="0">
              <a:lnSpc>
                <a:spcPct val="90000"/>
              </a:lnSpc>
              <a:spcBef>
                <a:spcPts val="600"/>
              </a:spcBef>
              <a:spcAft>
                <a:spcPts val="0"/>
              </a:spcAft>
              <a:buSzPts val="3000"/>
              <a:buChar char="▪"/>
            </a:pPr>
            <a:endParaRPr sz="3000" dirty="0"/>
          </a:p>
          <a:p>
            <a:pPr marL="342900" lvl="0" indent="-342900" algn="l" rtl="0">
              <a:lnSpc>
                <a:spcPct val="90000"/>
              </a:lnSpc>
              <a:spcBef>
                <a:spcPts val="600"/>
              </a:spcBef>
              <a:spcAft>
                <a:spcPts val="0"/>
              </a:spcAft>
              <a:buSzPts val="3000"/>
              <a:buChar char="▪"/>
            </a:pPr>
            <a:r>
              <a:rPr lang="en-US" sz="3000" dirty="0"/>
              <a:t>You have a right to be accepted everywhere as a person before the law. </a:t>
            </a:r>
            <a:endParaRPr sz="3000" dirty="0"/>
          </a:p>
        </p:txBody>
      </p:sp>
      <p:sp>
        <p:nvSpPr>
          <p:cNvPr id="222" name="Google Shape;222;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pic>
        <p:nvPicPr>
          <p:cNvPr id="223" name="Google Shape;223;p11"/>
          <p:cNvPicPr preferRelativeResize="0"/>
          <p:nvPr/>
        </p:nvPicPr>
        <p:blipFill rotWithShape="1">
          <a:blip r:embed="rId3"/>
          <a:srcRect/>
          <a:stretch/>
        </p:blipFill>
        <p:spPr>
          <a:xfrm>
            <a:off x="7973386" y="213396"/>
            <a:ext cx="914400" cy="914400"/>
          </a:xfrm>
          <a:prstGeom prst="rect">
            <a:avLst/>
          </a:prstGeom>
          <a:noFill/>
          <a:ln>
            <a:noFill/>
          </a:ln>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13</a:t>
            </a:fld>
            <a:endParaRPr/>
          </a:p>
        </p:txBody>
      </p:sp>
      <p:pic>
        <p:nvPicPr>
          <p:cNvPr id="229" name="Google Shape;229;p12"/>
          <p:cNvPicPr preferRelativeResize="0"/>
          <p:nvPr/>
        </p:nvPicPr>
        <p:blipFill rotWithShape="1">
          <a:blip r:embed="rId3">
            <a:alphaModFix/>
          </a:blip>
          <a:srcRect/>
          <a:stretch/>
        </p:blipFill>
        <p:spPr>
          <a:xfrm>
            <a:off x="2844037" y="329188"/>
            <a:ext cx="3455925" cy="4485125"/>
          </a:xfrm>
          <a:prstGeom prst="rect">
            <a:avLst/>
          </a:prstGeom>
          <a:noFill/>
          <a:ln>
            <a:noFill/>
          </a:ln>
        </p:spPr>
      </p:pic>
      <p:pic>
        <p:nvPicPr>
          <p:cNvPr id="230" name="Google Shape;230;p12" descr="Picture of a stick figure boy with hands on hips used as the introduction logo in the lessons."/>
          <p:cNvPicPr preferRelativeResize="0"/>
          <p:nvPr/>
        </p:nvPicPr>
        <p:blipFill rotWithShape="1">
          <a:blip r:embed="rId4">
            <a:alphaModFix/>
          </a:blip>
          <a:srcRect/>
          <a:stretch/>
        </p:blipFill>
        <p:spPr>
          <a:xfrm>
            <a:off x="8056484" y="202424"/>
            <a:ext cx="464654" cy="98536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15"/>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Develop &amp; Discuss</a:t>
            </a:r>
            <a:endParaRPr/>
          </a:p>
        </p:txBody>
      </p:sp>
      <p:sp>
        <p:nvSpPr>
          <p:cNvPr id="251" name="Google Shape;251;p15"/>
          <p:cNvSpPr txBox="1">
            <a:spLocks noGrp="1"/>
          </p:cNvSpPr>
          <p:nvPr>
            <p:ph type="body" idx="1"/>
          </p:nvPr>
        </p:nvSpPr>
        <p:spPr>
          <a:xfrm>
            <a:off x="433137" y="1347537"/>
            <a:ext cx="5120639" cy="3251423"/>
          </a:xfrm>
          <a:prstGeom prst="rect">
            <a:avLst/>
          </a:prstGeom>
          <a:noFill/>
          <a:ln>
            <a:noFill/>
          </a:ln>
        </p:spPr>
        <p:txBody>
          <a:bodyPr spcFirstLastPara="1" wrap="square" lIns="91425" tIns="91425" rIns="91425" bIns="91425" anchor="ctr" anchorCtr="0">
            <a:normAutofit fontScale="47500" lnSpcReduction="20000"/>
          </a:bodyPr>
          <a:lstStyle/>
          <a:p>
            <a:pPr marL="457200" lvl="0" indent="-342900" algn="l" rtl="0">
              <a:lnSpc>
                <a:spcPct val="170000"/>
              </a:lnSpc>
              <a:spcBef>
                <a:spcPts val="600"/>
              </a:spcBef>
              <a:spcAft>
                <a:spcPts val="0"/>
              </a:spcAft>
              <a:buSzPts val="1800"/>
              <a:buChar char="▪"/>
            </a:pPr>
            <a:r>
              <a:rPr lang="en-US" sz="5100" dirty="0"/>
              <a:t>How do we become accepted as a person before the law?</a:t>
            </a:r>
          </a:p>
          <a:p>
            <a:pPr marL="114300" lvl="0" indent="0" algn="l" rtl="0">
              <a:lnSpc>
                <a:spcPct val="170000"/>
              </a:lnSpc>
              <a:spcBef>
                <a:spcPts val="600"/>
              </a:spcBef>
              <a:spcAft>
                <a:spcPts val="0"/>
              </a:spcAft>
              <a:buSzPts val="1800"/>
              <a:buNone/>
            </a:pPr>
            <a:endParaRPr sz="5100" dirty="0"/>
          </a:p>
          <a:p>
            <a:pPr marL="457200" lvl="0" indent="-342900" algn="l" rtl="0">
              <a:lnSpc>
                <a:spcPct val="170000"/>
              </a:lnSpc>
              <a:spcBef>
                <a:spcPts val="0"/>
              </a:spcBef>
              <a:spcAft>
                <a:spcPts val="0"/>
              </a:spcAft>
              <a:buSzPts val="1800"/>
              <a:buChar char="▪"/>
            </a:pPr>
            <a:r>
              <a:rPr lang="en-US" sz="5100" dirty="0"/>
              <a:t>What is a Birth Certificate?</a:t>
            </a:r>
            <a:br>
              <a:rPr lang="en-US" dirty="0"/>
            </a:br>
            <a:endParaRPr dirty="0"/>
          </a:p>
        </p:txBody>
      </p:sp>
      <p:sp>
        <p:nvSpPr>
          <p:cNvPr id="252" name="Google Shape;252;p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pic>
        <p:nvPicPr>
          <p:cNvPr id="253" name="Google Shape;253;p15" descr="Stick figures of three kids running the icon for Develop and Discuss throughout the presentation"/>
          <p:cNvPicPr preferRelativeResize="0">
            <a:picLocks noGrp="1"/>
          </p:cNvPicPr>
          <p:nvPr>
            <p:ph type="body" idx="2"/>
          </p:nvPr>
        </p:nvPicPr>
        <p:blipFill rotWithShape="1">
          <a:blip r:embed="rId3">
            <a:alphaModFix/>
          </a:blip>
          <a:srcRect/>
          <a:stretch/>
        </p:blipFill>
        <p:spPr>
          <a:xfrm>
            <a:off x="5370896" y="1665171"/>
            <a:ext cx="2935706" cy="1819175"/>
          </a:xfrm>
          <a:prstGeom prst="rect">
            <a:avLst/>
          </a:prstGeom>
          <a:noFill/>
          <a:ln>
            <a:noFill/>
          </a:ln>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1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15</a:t>
            </a:fld>
            <a:endParaRPr sz="900"/>
          </a:p>
        </p:txBody>
      </p:sp>
      <p:pic>
        <p:nvPicPr>
          <p:cNvPr id="259" name="Google Shape;259;p16"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260" name="Google Shape;260;p16"/>
          <p:cNvPicPr preferRelativeResize="0"/>
          <p:nvPr/>
        </p:nvPicPr>
        <p:blipFill rotWithShape="1">
          <a:blip r:embed="rId4">
            <a:alphaModFix/>
          </a:blip>
          <a:srcRect r="74737" b="17999"/>
          <a:stretch/>
        </p:blipFill>
        <p:spPr>
          <a:xfrm>
            <a:off x="1414914" y="236803"/>
            <a:ext cx="5553777" cy="4498826"/>
          </a:xfrm>
          <a:prstGeom prst="rect">
            <a:avLst/>
          </a:prstGeom>
          <a:noFill/>
          <a:ln>
            <a:noFill/>
          </a:ln>
        </p:spPr>
      </p:pic>
      <p:sp>
        <p:nvSpPr>
          <p:cNvPr id="261" name="Google Shape;261;p16"/>
          <p:cNvSpPr txBox="1"/>
          <p:nvPr/>
        </p:nvSpPr>
        <p:spPr>
          <a:xfrm>
            <a:off x="3648075" y="3943350"/>
            <a:ext cx="9600" cy="38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16</a:t>
            </a:fld>
            <a:endParaRPr sz="900"/>
          </a:p>
        </p:txBody>
      </p:sp>
      <p:pic>
        <p:nvPicPr>
          <p:cNvPr id="268" name="Google Shape;268;p17"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sp>
        <p:nvSpPr>
          <p:cNvPr id="269" name="Google Shape;269;p17"/>
          <p:cNvSpPr txBox="1"/>
          <p:nvPr/>
        </p:nvSpPr>
        <p:spPr>
          <a:xfrm>
            <a:off x="3648075" y="3943350"/>
            <a:ext cx="9600" cy="38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70" name="Google Shape;270;p17"/>
          <p:cNvPicPr preferRelativeResize="0"/>
          <p:nvPr/>
        </p:nvPicPr>
        <p:blipFill rotWithShape="1">
          <a:blip r:embed="rId4">
            <a:alphaModFix/>
          </a:blip>
          <a:srcRect l="50032" r="24951" b="17945"/>
          <a:stretch/>
        </p:blipFill>
        <p:spPr>
          <a:xfrm>
            <a:off x="1703671" y="236803"/>
            <a:ext cx="5342021" cy="4556578"/>
          </a:xfrm>
          <a:prstGeom prst="rect">
            <a:avLst/>
          </a:prstGeom>
          <a:noFill/>
          <a:ln>
            <a:noFill/>
          </a:ln>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g8327b1d36a_0_38"/>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17</a:t>
            </a:fld>
            <a:endParaRPr/>
          </a:p>
        </p:txBody>
      </p:sp>
      <p:pic>
        <p:nvPicPr>
          <p:cNvPr id="276" name="Google Shape;276;g8327b1d36a_0_38"/>
          <p:cNvPicPr preferRelativeResize="0"/>
          <p:nvPr/>
        </p:nvPicPr>
        <p:blipFill>
          <a:blip r:embed="rId3">
            <a:alphaModFix/>
          </a:blip>
          <a:stretch>
            <a:fillRect/>
          </a:stretch>
        </p:blipFill>
        <p:spPr>
          <a:xfrm>
            <a:off x="2588325" y="253713"/>
            <a:ext cx="3967350" cy="4636075"/>
          </a:xfrm>
          <a:prstGeom prst="rect">
            <a:avLst/>
          </a:prstGeom>
          <a:noFill/>
          <a:ln>
            <a:noFill/>
          </a:ln>
        </p:spPr>
      </p:pic>
      <p:pic>
        <p:nvPicPr>
          <p:cNvPr id="277" name="Google Shape;277;g8327b1d36a_0_38" descr="Stick figures of three kids running the icon for Develop and Discuss throughout the presentation"/>
          <p:cNvPicPr preferRelativeResize="0"/>
          <p:nvPr/>
        </p:nvPicPr>
        <p:blipFill rotWithShape="1">
          <a:blip r:embed="rId4">
            <a:alphaModFix/>
          </a:blip>
          <a:srcRect/>
          <a:stretch/>
        </p:blipFill>
        <p:spPr>
          <a:xfrm>
            <a:off x="7501438" y="236803"/>
            <a:ext cx="1379953" cy="75075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8"/>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A Birth Certificate</a:t>
            </a:r>
            <a:endParaRPr/>
          </a:p>
        </p:txBody>
      </p:sp>
      <p:sp>
        <p:nvSpPr>
          <p:cNvPr id="283" name="Google Shape;283;p18"/>
          <p:cNvSpPr txBox="1">
            <a:spLocks noGrp="1"/>
          </p:cNvSpPr>
          <p:nvPr>
            <p:ph type="body" idx="1"/>
          </p:nvPr>
        </p:nvSpPr>
        <p:spPr>
          <a:xfrm>
            <a:off x="664143" y="943276"/>
            <a:ext cx="4307352" cy="3939442"/>
          </a:xfrm>
          <a:prstGeom prst="rect">
            <a:avLst/>
          </a:prstGeom>
          <a:noFill/>
          <a:ln>
            <a:noFill/>
          </a:ln>
        </p:spPr>
        <p:txBody>
          <a:bodyPr spcFirstLastPara="1" wrap="square" lIns="91425" tIns="91425" rIns="91425" bIns="91425" anchor="ctr" anchorCtr="0">
            <a:normAutofit/>
          </a:bodyPr>
          <a:lstStyle/>
          <a:p>
            <a:pPr marL="342900" lvl="0" indent="-342900" algn="l" rtl="0">
              <a:spcBef>
                <a:spcPts val="600"/>
              </a:spcBef>
              <a:spcAft>
                <a:spcPts val="0"/>
              </a:spcAft>
              <a:buSzPts val="1860"/>
              <a:buChar char="▪"/>
            </a:pPr>
            <a:r>
              <a:rPr lang="en-US" dirty="0"/>
              <a:t>Shows you are a person born in your country.</a:t>
            </a:r>
            <a:endParaRPr dirty="0"/>
          </a:p>
          <a:p>
            <a:pPr marL="342900" lvl="0" indent="-342900" algn="l" rtl="0">
              <a:spcBef>
                <a:spcPts val="600"/>
              </a:spcBef>
              <a:spcAft>
                <a:spcPts val="0"/>
              </a:spcAft>
              <a:buSzPts val="1860"/>
              <a:buChar char="▪"/>
            </a:pPr>
            <a:r>
              <a:rPr lang="en-US" dirty="0"/>
              <a:t>Has your name, birthdate and the place where you were born.</a:t>
            </a:r>
            <a:endParaRPr dirty="0"/>
          </a:p>
          <a:p>
            <a:pPr marL="342900" lvl="0" indent="-342900" algn="l" rtl="0">
              <a:spcBef>
                <a:spcPts val="600"/>
              </a:spcBef>
              <a:spcAft>
                <a:spcPts val="0"/>
              </a:spcAft>
              <a:buSzPts val="1860"/>
              <a:buChar char="▪"/>
            </a:pPr>
            <a:r>
              <a:rPr lang="en-US" dirty="0"/>
              <a:t>Usually it has your mother’s and father’s names.</a:t>
            </a:r>
            <a:endParaRPr dirty="0"/>
          </a:p>
        </p:txBody>
      </p:sp>
      <p:sp>
        <p:nvSpPr>
          <p:cNvPr id="284" name="Google Shape;284;p1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pic>
        <p:nvPicPr>
          <p:cNvPr id="285" name="Google Shape;285;p18" descr="Stick figures of two kids running the icon for discussion throughout the presentation"/>
          <p:cNvPicPr preferRelativeResize="0">
            <a:picLocks noGrp="1"/>
          </p:cNvPicPr>
          <p:nvPr>
            <p:ph type="body" idx="2"/>
          </p:nvPr>
        </p:nvPicPr>
        <p:blipFill rotWithShape="1">
          <a:blip r:embed="rId3">
            <a:alphaModFix/>
          </a:blip>
          <a:srcRect/>
          <a:stretch/>
        </p:blipFill>
        <p:spPr>
          <a:xfrm>
            <a:off x="5048469" y="1524000"/>
            <a:ext cx="3317437" cy="3108325"/>
          </a:xfrm>
          <a:prstGeom prst="rect">
            <a:avLst/>
          </a:prstGeom>
          <a:noFill/>
          <a:ln>
            <a:noFill/>
          </a:ln>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pic>
        <p:nvPicPr>
          <p:cNvPr id="291" name="Google Shape;291;p19" descr="Four stick children holding stars"/>
          <p:cNvPicPr preferRelativeResize="0">
            <a:picLocks noGrp="1"/>
          </p:cNvPicPr>
          <p:nvPr>
            <p:ph type="body" idx="2"/>
          </p:nvPr>
        </p:nvPicPr>
        <p:blipFill rotWithShape="1">
          <a:blip r:embed="rId3">
            <a:alphaModFix/>
          </a:blip>
          <a:srcRect/>
          <a:stretch/>
        </p:blipFill>
        <p:spPr>
          <a:xfrm>
            <a:off x="7337296" y="179351"/>
            <a:ext cx="1586400" cy="1265400"/>
          </a:xfrm>
          <a:prstGeom prst="rect">
            <a:avLst/>
          </a:prstGeom>
          <a:noFill/>
          <a:ln>
            <a:noFill/>
          </a:ln>
        </p:spPr>
      </p:pic>
      <p:pic>
        <p:nvPicPr>
          <p:cNvPr id="292" name="Google Shape;292;p19"/>
          <p:cNvPicPr preferRelativeResize="0"/>
          <p:nvPr/>
        </p:nvPicPr>
        <p:blipFill rotWithShape="1">
          <a:blip r:embed="rId4">
            <a:alphaModFix/>
          </a:blip>
          <a:srcRect/>
          <a:stretch/>
        </p:blipFill>
        <p:spPr>
          <a:xfrm>
            <a:off x="2457650" y="223100"/>
            <a:ext cx="3559800" cy="4619950"/>
          </a:xfrm>
          <a:prstGeom prst="rect">
            <a:avLst/>
          </a:prstGeom>
          <a:noFill/>
          <a:ln>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2632868201"/>
              </p:ext>
            </p:extLst>
          </p:nvPr>
        </p:nvGraphicFramePr>
        <p:xfrm>
          <a:off x="365760" y="1371598"/>
          <a:ext cx="8412480" cy="3248892"/>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Ask students to help others complete their forms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Ask student that can read and write well to help others so that everyone completes their form.</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9636548"/>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Help students complete their form</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some of the children come up to you for help in writing the information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49790391"/>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students use the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g73753daefb_0_6"/>
          <p:cNvSpPr txBox="1">
            <a:spLocks noGrp="1"/>
          </p:cNvSpPr>
          <p:nvPr>
            <p:ph type="title"/>
          </p:nvPr>
        </p:nvSpPr>
        <p:spPr>
          <a:xfrm>
            <a:off x="856648" y="0"/>
            <a:ext cx="7679001" cy="144475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Conclusion</a:t>
            </a:r>
            <a:endParaRPr dirty="0"/>
          </a:p>
        </p:txBody>
      </p:sp>
      <p:sp>
        <p:nvSpPr>
          <p:cNvPr id="298" name="Google Shape;298;g73753daefb_0_6"/>
          <p:cNvSpPr txBox="1">
            <a:spLocks noGrp="1"/>
          </p:cNvSpPr>
          <p:nvPr>
            <p:ph type="body" idx="1"/>
          </p:nvPr>
        </p:nvSpPr>
        <p:spPr>
          <a:xfrm>
            <a:off x="481101" y="1193533"/>
            <a:ext cx="3417117" cy="3439068"/>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600"/>
              </a:spcBef>
              <a:spcAft>
                <a:spcPts val="0"/>
              </a:spcAft>
              <a:buSzPts val="1800"/>
              <a:buChar char="●"/>
            </a:pPr>
            <a:r>
              <a:rPr lang="en-US" dirty="0"/>
              <a:t>Each person has a right to have her or his birth legally registered.</a:t>
            </a:r>
            <a:endParaRPr dirty="0"/>
          </a:p>
          <a:p>
            <a:pPr marL="457200" lvl="0" indent="-342900" algn="l" rtl="0">
              <a:lnSpc>
                <a:spcPct val="100000"/>
              </a:lnSpc>
              <a:spcBef>
                <a:spcPts val="1000"/>
              </a:spcBef>
              <a:spcAft>
                <a:spcPts val="1000"/>
              </a:spcAft>
              <a:buSzPts val="1800"/>
              <a:buChar char="●"/>
            </a:pPr>
            <a:r>
              <a:rPr lang="en-US" dirty="0"/>
              <a:t>Each person has a right to a name and a nationality.</a:t>
            </a:r>
            <a:endParaRPr dirty="0"/>
          </a:p>
        </p:txBody>
      </p:sp>
      <p:sp>
        <p:nvSpPr>
          <p:cNvPr id="299" name="Google Shape;299;g73753daefb_0_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20</a:t>
            </a:fld>
            <a:endParaRPr/>
          </a:p>
        </p:txBody>
      </p:sp>
      <p:pic>
        <p:nvPicPr>
          <p:cNvPr id="300" name="Google Shape;300;g73753daefb_0_6" descr="Four stick children holding stars"/>
          <p:cNvPicPr preferRelativeResize="0">
            <a:picLocks noGrp="1"/>
          </p:cNvPicPr>
          <p:nvPr>
            <p:ph type="body" idx="2"/>
          </p:nvPr>
        </p:nvPicPr>
        <p:blipFill rotWithShape="1">
          <a:blip r:embed="rId3">
            <a:alphaModFix/>
          </a:blip>
          <a:srcRect/>
          <a:stretch/>
        </p:blipFill>
        <p:spPr>
          <a:xfrm>
            <a:off x="7337296" y="179351"/>
            <a:ext cx="1586400" cy="1265400"/>
          </a:xfrm>
          <a:prstGeom prst="rect">
            <a:avLst/>
          </a:prstGeom>
          <a:noFill/>
          <a:ln>
            <a:noFill/>
          </a:ln>
        </p:spPr>
      </p:pic>
      <p:pic>
        <p:nvPicPr>
          <p:cNvPr id="301" name="Google Shape;301;g73753daefb_0_6"/>
          <p:cNvPicPr preferRelativeResize="0"/>
          <p:nvPr/>
        </p:nvPicPr>
        <p:blipFill rotWithShape="1">
          <a:blip r:embed="rId4">
            <a:alphaModFix/>
          </a:blip>
          <a:srcRect/>
          <a:stretch/>
        </p:blipFill>
        <p:spPr>
          <a:xfrm>
            <a:off x="4092242" y="365759"/>
            <a:ext cx="3051030" cy="4340994"/>
          </a:xfrm>
          <a:prstGeom prst="rect">
            <a:avLst/>
          </a:prstGeom>
          <a:noFill/>
          <a:ln>
            <a:noFill/>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00430-2C80-674B-A9DC-11ED39F72162}"/>
              </a:ext>
            </a:extLst>
          </p:cNvPr>
          <p:cNvSpPr>
            <a:spLocks noGrp="1"/>
          </p:cNvSpPr>
          <p:nvPr>
            <p:ph type="title"/>
          </p:nvPr>
        </p:nvSpPr>
        <p:spPr/>
        <p:txBody>
          <a:bodyPr/>
          <a:lstStyle/>
          <a:p>
            <a:r>
              <a:rPr lang="en-US" dirty="0"/>
              <a:t>Learning Points</a:t>
            </a:r>
          </a:p>
        </p:txBody>
      </p:sp>
      <p:sp>
        <p:nvSpPr>
          <p:cNvPr id="3" name="Text Placeholder 2">
            <a:extLst>
              <a:ext uri="{FF2B5EF4-FFF2-40B4-BE49-F238E27FC236}">
                <a16:creationId xmlns:a16="http://schemas.microsoft.com/office/drawing/2014/main" id="{2F3E6379-C406-3A45-ABDE-93B0B7963A74}"/>
              </a:ext>
            </a:extLst>
          </p:cNvPr>
          <p:cNvSpPr>
            <a:spLocks noGrp="1"/>
          </p:cNvSpPr>
          <p:nvPr>
            <p:ph type="body" idx="1"/>
          </p:nvPr>
        </p:nvSpPr>
        <p:spPr>
          <a:xfrm>
            <a:off x="877462" y="1524000"/>
            <a:ext cx="4734065" cy="3108722"/>
          </a:xfrm>
        </p:spPr>
        <p:txBody>
          <a:bodyPr>
            <a:normAutofit/>
          </a:bodyPr>
          <a:lstStyle/>
          <a:p>
            <a:pPr lvl="0">
              <a:spcBef>
                <a:spcPts val="600"/>
              </a:spcBef>
              <a:buChar char="●"/>
            </a:pPr>
            <a:r>
              <a:rPr lang="en-US" dirty="0"/>
              <a:t>Each person has a right to have her or his birth legally registered.</a:t>
            </a:r>
          </a:p>
          <a:p>
            <a:pPr lvl="0">
              <a:spcBef>
                <a:spcPts val="600"/>
              </a:spcBef>
              <a:buChar char="●"/>
            </a:pPr>
            <a:endParaRPr lang="en-US" dirty="0"/>
          </a:p>
          <a:p>
            <a:pPr lvl="0">
              <a:buChar char="●"/>
            </a:pPr>
            <a:r>
              <a:rPr lang="en-US" dirty="0"/>
              <a:t>Each person has a right to a name and a nationality.</a:t>
            </a:r>
          </a:p>
          <a:p>
            <a:endParaRPr lang="en-US" dirty="0"/>
          </a:p>
        </p:txBody>
      </p:sp>
      <p:sp>
        <p:nvSpPr>
          <p:cNvPr id="5" name="Slide Number Placeholder 4">
            <a:extLst>
              <a:ext uri="{FF2B5EF4-FFF2-40B4-BE49-F238E27FC236}">
                <a16:creationId xmlns:a16="http://schemas.microsoft.com/office/drawing/2014/main" id="{7A22FD73-BE67-E841-AE7B-FDC506F62CB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21</a:t>
            </a:fld>
            <a:endParaRPr lang="en-US"/>
          </a:p>
        </p:txBody>
      </p:sp>
      <p:pic>
        <p:nvPicPr>
          <p:cNvPr id="6" name="Google Shape;237;p13" descr="Five stick figure children holding star">
            <a:extLst>
              <a:ext uri="{FF2B5EF4-FFF2-40B4-BE49-F238E27FC236}">
                <a16:creationId xmlns:a16="http://schemas.microsoft.com/office/drawing/2014/main" id="{773AB053-3F36-B845-905F-D91F403D049C}"/>
              </a:ext>
            </a:extLst>
          </p:cNvPr>
          <p:cNvPicPr preferRelativeResize="0">
            <a:picLocks noGrp="1"/>
          </p:cNvPicPr>
          <p:nvPr>
            <p:ph type="body" idx="2"/>
          </p:nvPr>
        </p:nvPicPr>
        <p:blipFill rotWithShape="1">
          <a:blip r:embed="rId2">
            <a:alphaModFix/>
          </a:blip>
          <a:srcRect/>
          <a:stretch/>
        </p:blipFill>
        <p:spPr>
          <a:xfrm>
            <a:off x="5492019" y="987559"/>
            <a:ext cx="3188008" cy="2159618"/>
          </a:xfrm>
          <a:prstGeom prst="rect">
            <a:avLst/>
          </a:prstGeom>
          <a:noFill/>
          <a:ln>
            <a:noFill/>
          </a:ln>
        </p:spPr>
      </p:pic>
    </p:spTree>
    <p:extLst>
      <p:ext uri="{BB962C8B-B14F-4D97-AF65-F5344CB8AC3E}">
        <p14:creationId xmlns:p14="http://schemas.microsoft.com/office/powerpoint/2010/main" val="1871791247"/>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20"/>
          <p:cNvSpPr txBox="1">
            <a:spLocks noGrp="1"/>
          </p:cNvSpPr>
          <p:nvPr>
            <p:ph type="title"/>
          </p:nvPr>
        </p:nvSpPr>
        <p:spPr>
          <a:xfrm>
            <a:off x="558265" y="357093"/>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 </a:t>
            </a:r>
            <a:endParaRPr/>
          </a:p>
        </p:txBody>
      </p:sp>
      <p:pic>
        <p:nvPicPr>
          <p:cNvPr id="307" name="Google Shape;307;p20"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6567284" y="308977"/>
            <a:ext cx="2059807" cy="1539074"/>
          </a:xfrm>
          <a:prstGeom prst="rect">
            <a:avLst/>
          </a:prstGeom>
          <a:noFill/>
          <a:ln>
            <a:noFill/>
          </a:ln>
        </p:spPr>
      </p:pic>
      <p:sp>
        <p:nvSpPr>
          <p:cNvPr id="308" name="Google Shape;308;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22</a:t>
            </a:fld>
            <a:endParaRPr sz="900"/>
          </a:p>
        </p:txBody>
      </p:sp>
      <p:sp>
        <p:nvSpPr>
          <p:cNvPr id="310" name="Google Shape;310;p20"/>
          <p:cNvSpPr txBox="1"/>
          <p:nvPr/>
        </p:nvSpPr>
        <p:spPr>
          <a:xfrm>
            <a:off x="558265" y="1366787"/>
            <a:ext cx="2666198" cy="2127184"/>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800" b="1" i="0" u="none" strike="noStrike" cap="none" dirty="0">
                <a:solidFill>
                  <a:srgbClr val="0B4860"/>
                </a:solidFill>
                <a:latin typeface="Arial"/>
                <a:ea typeface="Arial"/>
                <a:cs typeface="Arial"/>
                <a:sym typeface="Arial"/>
              </a:rPr>
              <a:t>Fill out your Sample Birth Certificate with your family.</a:t>
            </a:r>
            <a:endParaRPr sz="2800" b="0" i="0" u="none" strike="noStrike" cap="none" dirty="0">
              <a:solidFill>
                <a:srgbClr val="000000"/>
              </a:solidFill>
              <a:latin typeface="Arial"/>
              <a:ea typeface="Arial"/>
              <a:cs typeface="Arial"/>
              <a:sym typeface="Arial"/>
            </a:endParaRPr>
          </a:p>
        </p:txBody>
      </p:sp>
      <p:pic>
        <p:nvPicPr>
          <p:cNvPr id="7" name="Google Shape;301;g73753daefb_0_6">
            <a:extLst>
              <a:ext uri="{FF2B5EF4-FFF2-40B4-BE49-F238E27FC236}">
                <a16:creationId xmlns:a16="http://schemas.microsoft.com/office/drawing/2014/main" id="{2D8A0897-542C-5741-8293-54D079C99492}"/>
              </a:ext>
            </a:extLst>
          </p:cNvPr>
          <p:cNvPicPr preferRelativeResize="0"/>
          <p:nvPr/>
        </p:nvPicPr>
        <p:blipFill rotWithShape="1">
          <a:blip r:embed="rId4">
            <a:alphaModFix/>
          </a:blip>
          <a:srcRect/>
          <a:stretch/>
        </p:blipFill>
        <p:spPr>
          <a:xfrm>
            <a:off x="3370358" y="308977"/>
            <a:ext cx="3051030" cy="4340994"/>
          </a:xfrm>
          <a:prstGeom prst="rect">
            <a:avLst/>
          </a:prstGeom>
          <a:noFill/>
          <a:ln>
            <a:noFill/>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340"/>
        <p:cNvGrpSpPr/>
        <p:nvPr/>
      </p:nvGrpSpPr>
      <p:grpSpPr>
        <a:xfrm>
          <a:off x="0" y="0"/>
          <a:ext cx="0" cy="0"/>
          <a:chOff x="0" y="0"/>
          <a:chExt cx="0" cy="0"/>
        </a:xfrm>
      </p:grpSpPr>
      <p:sp>
        <p:nvSpPr>
          <p:cNvPr id="341" name="Google Shape;341;p24"/>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23</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2403599458"/>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836580"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6" name="Google Shape;580;p41">
            <a:extLst>
              <a:ext uri="{FF2B5EF4-FFF2-40B4-BE49-F238E27FC236}">
                <a16:creationId xmlns:a16="http://schemas.microsoft.com/office/drawing/2014/main" id="{33DBC601-700E-4F4C-89DD-2DB36FCE05A8}"/>
              </a:ext>
            </a:extLst>
          </p:cNvPr>
          <p:cNvPicPr preferRelativeResize="0">
            <a:picLocks noChangeAspect="1"/>
          </p:cNvPicPr>
          <p:nvPr/>
        </p:nvPicPr>
        <p:blipFill rotWithShape="1">
          <a:blip r:embed="rId4">
            <a:alphaModFix/>
          </a:blip>
          <a:srcRect/>
          <a:stretch/>
        </p:blipFill>
        <p:spPr>
          <a:xfrm>
            <a:off x="2555430" y="357050"/>
            <a:ext cx="3572414" cy="4572000"/>
          </a:xfrm>
          <a:prstGeom prst="rect">
            <a:avLst/>
          </a:prstGeom>
          <a:noFill/>
          <a:ln>
            <a:noFill/>
          </a:ln>
        </p:spPr>
      </p:pic>
    </p:spTree>
    <p:extLst>
      <p:ext uri="{BB962C8B-B14F-4D97-AF65-F5344CB8AC3E}">
        <p14:creationId xmlns:p14="http://schemas.microsoft.com/office/powerpoint/2010/main" val="1736969350"/>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7" name="Google Shape;589;p42">
            <a:extLst>
              <a:ext uri="{FF2B5EF4-FFF2-40B4-BE49-F238E27FC236}">
                <a16:creationId xmlns:a16="http://schemas.microsoft.com/office/drawing/2014/main" id="{0A506C4C-06B8-47AE-8AD0-21AC5A7F95B8}"/>
              </a:ext>
            </a:extLst>
          </p:cNvPr>
          <p:cNvPicPr preferRelativeResize="0">
            <a:picLocks noChangeAspect="1"/>
          </p:cNvPicPr>
          <p:nvPr/>
        </p:nvPicPr>
        <p:blipFill rotWithShape="1">
          <a:blip r:embed="rId4">
            <a:alphaModFix/>
          </a:blip>
          <a:srcRect/>
          <a:stretch/>
        </p:blipFill>
        <p:spPr>
          <a:xfrm>
            <a:off x="2810568" y="285750"/>
            <a:ext cx="3522865" cy="4572000"/>
          </a:xfrm>
          <a:prstGeom prst="rect">
            <a:avLst/>
          </a:prstGeom>
          <a:noFill/>
          <a:ln>
            <a:noFill/>
          </a:ln>
        </p:spPr>
      </p:pic>
    </p:spTree>
    <p:extLst>
      <p:ext uri="{BB962C8B-B14F-4D97-AF65-F5344CB8AC3E}">
        <p14:creationId xmlns:p14="http://schemas.microsoft.com/office/powerpoint/2010/main" val="1187126987"/>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6" name="Google Shape;588;p42">
            <a:extLst>
              <a:ext uri="{FF2B5EF4-FFF2-40B4-BE49-F238E27FC236}">
                <a16:creationId xmlns:a16="http://schemas.microsoft.com/office/drawing/2014/main" id="{2C3105F3-CA02-45E2-8235-EBF10766A832}"/>
              </a:ext>
            </a:extLst>
          </p:cNvPr>
          <p:cNvPicPr preferRelativeResize="0">
            <a:picLocks noChangeAspect="1"/>
          </p:cNvPicPr>
          <p:nvPr/>
        </p:nvPicPr>
        <p:blipFill rotWithShape="1">
          <a:blip r:embed="rId4">
            <a:alphaModFix/>
          </a:blip>
          <a:srcRect/>
          <a:stretch/>
        </p:blipFill>
        <p:spPr>
          <a:xfrm>
            <a:off x="2683099" y="285750"/>
            <a:ext cx="3777802" cy="4572000"/>
          </a:xfrm>
          <a:prstGeom prst="rect">
            <a:avLst/>
          </a:prstGeom>
          <a:noFill/>
          <a:ln>
            <a:noFill/>
          </a:ln>
        </p:spPr>
      </p:pic>
    </p:spTree>
    <p:extLst>
      <p:ext uri="{BB962C8B-B14F-4D97-AF65-F5344CB8AC3E}">
        <p14:creationId xmlns:p14="http://schemas.microsoft.com/office/powerpoint/2010/main" val="3188864661"/>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Universal Declaration on Human Rights</a:t>
            </a:r>
            <a:br>
              <a:rPr lang="en-US" sz="2800" dirty="0"/>
            </a:br>
            <a:r>
              <a:rPr lang="en-US" dirty="0"/>
              <a:t>Article 6</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dirty="0"/>
              <a:t>You have a right to be accepted everywhere as a person before the law</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281342"/>
            <a:ext cx="1440965" cy="1467165"/>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133551022"/>
              </p:ext>
            </p:extLst>
          </p:nvPr>
        </p:nvGraphicFramePr>
        <p:xfrm>
          <a:off x="365760" y="1115268"/>
          <a:ext cx="8412480" cy="36576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6576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6576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6576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Mini-posters for UDHR Article 6 and CRC Articles 7 &amp; 8</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r h="36576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Quote “A Person’s a Person No Matter How Small”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961249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Sample Birth Certificate for each student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7718022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Pencils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26820245"/>
                  </a:ext>
                </a:extLst>
              </a:tr>
              <a:tr h="365760">
                <a:tc>
                  <a:txBody>
                    <a:bodyPr/>
                    <a:lstStyle/>
                    <a:p>
                      <a:pPr algn="ctr"/>
                      <a:r>
                        <a:rPr lang="en-US" b="1" dirty="0">
                          <a:solidFill>
                            <a:schemeClr val="bg1"/>
                          </a:solidFill>
                          <a:effectLst>
                            <a:outerShdw blurRad="38100" dist="38100" dir="2700000" algn="tl">
                              <a:srgbClr val="000000">
                                <a:alpha val="43137"/>
                              </a:srgbClr>
                            </a:outerShdw>
                          </a:effectLst>
                        </a:rPr>
                        <a:t>10</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Word Strips for UDHR Article 6</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51193985"/>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193"/>
        <p:cNvGrpSpPr/>
        <p:nvPr/>
      </p:nvGrpSpPr>
      <p:grpSpPr>
        <a:xfrm>
          <a:off x="0" y="0"/>
          <a:ext cx="0" cy="0"/>
          <a:chOff x="0" y="0"/>
          <a:chExt cx="0" cy="0"/>
        </a:xfrm>
      </p:grpSpPr>
      <p:grpSp>
        <p:nvGrpSpPr>
          <p:cNvPr id="3" name="Group 2">
            <a:extLst>
              <a:ext uri="{FF2B5EF4-FFF2-40B4-BE49-F238E27FC236}">
                <a16:creationId xmlns:a16="http://schemas.microsoft.com/office/drawing/2014/main" id="{5E62EAF4-B4F1-467E-B946-387FF41CC4A6}"/>
              </a:ext>
            </a:extLst>
          </p:cNvPr>
          <p:cNvGrpSpPr/>
          <p:nvPr/>
        </p:nvGrpSpPr>
        <p:grpSpPr>
          <a:xfrm>
            <a:off x="443345" y="1044466"/>
            <a:ext cx="4873752" cy="2913322"/>
            <a:chOff x="443345" y="1044466"/>
            <a:chExt cx="4873752" cy="2913322"/>
          </a:xfrm>
        </p:grpSpPr>
        <p:sp>
          <p:nvSpPr>
            <p:cNvPr id="2" name="Rectangle 1">
              <a:extLst>
                <a:ext uri="{FF2B5EF4-FFF2-40B4-BE49-F238E27FC236}">
                  <a16:creationId xmlns:a16="http://schemas.microsoft.com/office/drawing/2014/main" id="{490FEBCE-6EEA-473C-A3FB-455969B1E8E1}"/>
                </a:ext>
              </a:extLst>
            </p:cNvPr>
            <p:cNvSpPr/>
            <p:nvPr/>
          </p:nvSpPr>
          <p:spPr>
            <a:xfrm>
              <a:off x="443345" y="1129527"/>
              <a:ext cx="4873752" cy="2743200"/>
            </a:xfrm>
            <a:custGeom>
              <a:avLst/>
              <a:gdLst>
                <a:gd name="connsiteX0" fmla="*/ 0 w 4873752"/>
                <a:gd name="connsiteY0" fmla="*/ 0 h 2743200"/>
                <a:gd name="connsiteX1" fmla="*/ 639003 w 4873752"/>
                <a:gd name="connsiteY1" fmla="*/ 0 h 2743200"/>
                <a:gd name="connsiteX2" fmla="*/ 1229269 w 4873752"/>
                <a:gd name="connsiteY2" fmla="*/ 0 h 2743200"/>
                <a:gd name="connsiteX3" fmla="*/ 1868272 w 4873752"/>
                <a:gd name="connsiteY3" fmla="*/ 0 h 2743200"/>
                <a:gd name="connsiteX4" fmla="*/ 2409800 w 4873752"/>
                <a:gd name="connsiteY4" fmla="*/ 0 h 2743200"/>
                <a:gd name="connsiteX5" fmla="*/ 3000065 w 4873752"/>
                <a:gd name="connsiteY5" fmla="*/ 0 h 2743200"/>
                <a:gd name="connsiteX6" fmla="*/ 3541593 w 4873752"/>
                <a:gd name="connsiteY6" fmla="*/ 0 h 2743200"/>
                <a:gd name="connsiteX7" fmla="*/ 3985646 w 4873752"/>
                <a:gd name="connsiteY7" fmla="*/ 0 h 2743200"/>
                <a:gd name="connsiteX8" fmla="*/ 4873752 w 4873752"/>
                <a:gd name="connsiteY8" fmla="*/ 0 h 2743200"/>
                <a:gd name="connsiteX9" fmla="*/ 4873752 w 4873752"/>
                <a:gd name="connsiteY9" fmla="*/ 493776 h 2743200"/>
                <a:gd name="connsiteX10" fmla="*/ 4873752 w 4873752"/>
                <a:gd name="connsiteY10" fmla="*/ 1042416 h 2743200"/>
                <a:gd name="connsiteX11" fmla="*/ 4873752 w 4873752"/>
                <a:gd name="connsiteY11" fmla="*/ 1536192 h 2743200"/>
                <a:gd name="connsiteX12" fmla="*/ 4873752 w 4873752"/>
                <a:gd name="connsiteY12" fmla="*/ 2139696 h 2743200"/>
                <a:gd name="connsiteX13" fmla="*/ 4873752 w 4873752"/>
                <a:gd name="connsiteY13" fmla="*/ 2743200 h 2743200"/>
                <a:gd name="connsiteX14" fmla="*/ 4332224 w 4873752"/>
                <a:gd name="connsiteY14" fmla="*/ 2743200 h 2743200"/>
                <a:gd name="connsiteX15" fmla="*/ 3741958 w 4873752"/>
                <a:gd name="connsiteY15" fmla="*/ 2743200 h 2743200"/>
                <a:gd name="connsiteX16" fmla="*/ 3249168 w 4873752"/>
                <a:gd name="connsiteY16" fmla="*/ 2743200 h 2743200"/>
                <a:gd name="connsiteX17" fmla="*/ 2805115 w 4873752"/>
                <a:gd name="connsiteY17" fmla="*/ 2743200 h 2743200"/>
                <a:gd name="connsiteX18" fmla="*/ 2409800 w 4873752"/>
                <a:gd name="connsiteY18" fmla="*/ 2743200 h 2743200"/>
                <a:gd name="connsiteX19" fmla="*/ 1965747 w 4873752"/>
                <a:gd name="connsiteY19" fmla="*/ 2743200 h 2743200"/>
                <a:gd name="connsiteX20" fmla="*/ 1326744 w 4873752"/>
                <a:gd name="connsiteY20" fmla="*/ 2743200 h 2743200"/>
                <a:gd name="connsiteX21" fmla="*/ 882691 w 4873752"/>
                <a:gd name="connsiteY21" fmla="*/ 2743200 h 2743200"/>
                <a:gd name="connsiteX22" fmla="*/ 0 w 4873752"/>
                <a:gd name="connsiteY22" fmla="*/ 2743200 h 2743200"/>
                <a:gd name="connsiteX23" fmla="*/ 0 w 4873752"/>
                <a:gd name="connsiteY23" fmla="*/ 2194560 h 2743200"/>
                <a:gd name="connsiteX24" fmla="*/ 0 w 4873752"/>
                <a:gd name="connsiteY24" fmla="*/ 1673352 h 2743200"/>
                <a:gd name="connsiteX25" fmla="*/ 0 w 4873752"/>
                <a:gd name="connsiteY25" fmla="*/ 1152144 h 2743200"/>
                <a:gd name="connsiteX26" fmla="*/ 0 w 4873752"/>
                <a:gd name="connsiteY26" fmla="*/ 685800 h 2743200"/>
                <a:gd name="connsiteX27" fmla="*/ 0 w 4873752"/>
                <a:gd name="connsiteY27"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73752" h="2743200" fill="none" extrusionOk="0">
                  <a:moveTo>
                    <a:pt x="0" y="0"/>
                  </a:moveTo>
                  <a:cubicBezTo>
                    <a:pt x="154902" y="-14571"/>
                    <a:pt x="482691" y="38374"/>
                    <a:pt x="639003" y="0"/>
                  </a:cubicBezTo>
                  <a:cubicBezTo>
                    <a:pt x="795315" y="-38374"/>
                    <a:pt x="1042364" y="41950"/>
                    <a:pt x="1229269" y="0"/>
                  </a:cubicBezTo>
                  <a:cubicBezTo>
                    <a:pt x="1416174" y="-41950"/>
                    <a:pt x="1613251" y="31945"/>
                    <a:pt x="1868272" y="0"/>
                  </a:cubicBezTo>
                  <a:cubicBezTo>
                    <a:pt x="2123293" y="-31945"/>
                    <a:pt x="2213259" y="27664"/>
                    <a:pt x="2409800" y="0"/>
                  </a:cubicBezTo>
                  <a:cubicBezTo>
                    <a:pt x="2606341" y="-27664"/>
                    <a:pt x="2739756" y="45169"/>
                    <a:pt x="3000065" y="0"/>
                  </a:cubicBezTo>
                  <a:cubicBezTo>
                    <a:pt x="3260374" y="-45169"/>
                    <a:pt x="3424292" y="49578"/>
                    <a:pt x="3541593" y="0"/>
                  </a:cubicBezTo>
                  <a:cubicBezTo>
                    <a:pt x="3658894" y="-49578"/>
                    <a:pt x="3794167" y="381"/>
                    <a:pt x="3985646" y="0"/>
                  </a:cubicBezTo>
                  <a:cubicBezTo>
                    <a:pt x="4177125" y="-381"/>
                    <a:pt x="4476699" y="97884"/>
                    <a:pt x="4873752" y="0"/>
                  </a:cubicBezTo>
                  <a:cubicBezTo>
                    <a:pt x="4913560" y="171536"/>
                    <a:pt x="4820369" y="390486"/>
                    <a:pt x="4873752" y="493776"/>
                  </a:cubicBezTo>
                  <a:cubicBezTo>
                    <a:pt x="4927135" y="597066"/>
                    <a:pt x="4808612" y="917185"/>
                    <a:pt x="4873752" y="1042416"/>
                  </a:cubicBezTo>
                  <a:cubicBezTo>
                    <a:pt x="4938892" y="1167647"/>
                    <a:pt x="4869456" y="1394580"/>
                    <a:pt x="4873752" y="1536192"/>
                  </a:cubicBezTo>
                  <a:cubicBezTo>
                    <a:pt x="4878048" y="1677804"/>
                    <a:pt x="4872017" y="1863704"/>
                    <a:pt x="4873752" y="2139696"/>
                  </a:cubicBezTo>
                  <a:cubicBezTo>
                    <a:pt x="4875487" y="2415688"/>
                    <a:pt x="4831563" y="2619978"/>
                    <a:pt x="4873752" y="2743200"/>
                  </a:cubicBezTo>
                  <a:cubicBezTo>
                    <a:pt x="4633372" y="2776540"/>
                    <a:pt x="4497661" y="2683677"/>
                    <a:pt x="4332224" y="2743200"/>
                  </a:cubicBezTo>
                  <a:cubicBezTo>
                    <a:pt x="4166787" y="2802723"/>
                    <a:pt x="3999542" y="2726664"/>
                    <a:pt x="3741958" y="2743200"/>
                  </a:cubicBezTo>
                  <a:cubicBezTo>
                    <a:pt x="3484374" y="2759736"/>
                    <a:pt x="3416585" y="2736208"/>
                    <a:pt x="3249168" y="2743200"/>
                  </a:cubicBezTo>
                  <a:cubicBezTo>
                    <a:pt x="3081751" y="2750192"/>
                    <a:pt x="2897442" y="2691261"/>
                    <a:pt x="2805115" y="2743200"/>
                  </a:cubicBezTo>
                  <a:cubicBezTo>
                    <a:pt x="2712788" y="2795139"/>
                    <a:pt x="2509936" y="2704266"/>
                    <a:pt x="2409800" y="2743200"/>
                  </a:cubicBezTo>
                  <a:cubicBezTo>
                    <a:pt x="2309664" y="2782134"/>
                    <a:pt x="2063696" y="2730728"/>
                    <a:pt x="1965747" y="2743200"/>
                  </a:cubicBezTo>
                  <a:cubicBezTo>
                    <a:pt x="1867798" y="2755672"/>
                    <a:pt x="1489206" y="2670156"/>
                    <a:pt x="1326744" y="2743200"/>
                  </a:cubicBezTo>
                  <a:cubicBezTo>
                    <a:pt x="1164282" y="2816244"/>
                    <a:pt x="1041026" y="2699474"/>
                    <a:pt x="882691" y="2743200"/>
                  </a:cubicBezTo>
                  <a:cubicBezTo>
                    <a:pt x="724356" y="2786926"/>
                    <a:pt x="284641" y="2637845"/>
                    <a:pt x="0" y="2743200"/>
                  </a:cubicBezTo>
                  <a:cubicBezTo>
                    <a:pt x="-8229" y="2591488"/>
                    <a:pt x="44624" y="2326319"/>
                    <a:pt x="0" y="2194560"/>
                  </a:cubicBezTo>
                  <a:cubicBezTo>
                    <a:pt x="-44624" y="2062801"/>
                    <a:pt x="6410" y="1932924"/>
                    <a:pt x="0" y="1673352"/>
                  </a:cubicBezTo>
                  <a:cubicBezTo>
                    <a:pt x="-6410" y="1413780"/>
                    <a:pt x="12859" y="1333692"/>
                    <a:pt x="0" y="1152144"/>
                  </a:cubicBezTo>
                  <a:cubicBezTo>
                    <a:pt x="-12859" y="970596"/>
                    <a:pt x="54788" y="899543"/>
                    <a:pt x="0" y="685800"/>
                  </a:cubicBezTo>
                  <a:cubicBezTo>
                    <a:pt x="-54788" y="472057"/>
                    <a:pt x="64505" y="309394"/>
                    <a:pt x="0" y="0"/>
                  </a:cubicBezTo>
                  <a:close/>
                </a:path>
                <a:path w="4873752" h="2743200" stroke="0" extrusionOk="0">
                  <a:moveTo>
                    <a:pt x="0" y="0"/>
                  </a:moveTo>
                  <a:cubicBezTo>
                    <a:pt x="221398" y="-50067"/>
                    <a:pt x="444116" y="51633"/>
                    <a:pt x="590266" y="0"/>
                  </a:cubicBezTo>
                  <a:cubicBezTo>
                    <a:pt x="736416" y="-51633"/>
                    <a:pt x="1051798" y="37469"/>
                    <a:pt x="1180531" y="0"/>
                  </a:cubicBezTo>
                  <a:cubicBezTo>
                    <a:pt x="1309265" y="-37469"/>
                    <a:pt x="1631352" y="36176"/>
                    <a:pt x="1770797" y="0"/>
                  </a:cubicBezTo>
                  <a:cubicBezTo>
                    <a:pt x="1910242" y="-36176"/>
                    <a:pt x="2117771" y="19465"/>
                    <a:pt x="2312325" y="0"/>
                  </a:cubicBezTo>
                  <a:cubicBezTo>
                    <a:pt x="2506879" y="-19465"/>
                    <a:pt x="2544394" y="42415"/>
                    <a:pt x="2756378" y="0"/>
                  </a:cubicBezTo>
                  <a:cubicBezTo>
                    <a:pt x="2968362" y="-42415"/>
                    <a:pt x="3088166" y="62851"/>
                    <a:pt x="3346643" y="0"/>
                  </a:cubicBezTo>
                  <a:cubicBezTo>
                    <a:pt x="3605120" y="-62851"/>
                    <a:pt x="3757885" y="73564"/>
                    <a:pt x="3985646" y="0"/>
                  </a:cubicBezTo>
                  <a:cubicBezTo>
                    <a:pt x="4213407" y="-73564"/>
                    <a:pt x="4650614" y="67407"/>
                    <a:pt x="4873752" y="0"/>
                  </a:cubicBezTo>
                  <a:cubicBezTo>
                    <a:pt x="4903039" y="252108"/>
                    <a:pt x="4810467" y="381640"/>
                    <a:pt x="4873752" y="548640"/>
                  </a:cubicBezTo>
                  <a:cubicBezTo>
                    <a:pt x="4937037" y="715640"/>
                    <a:pt x="4821309" y="911869"/>
                    <a:pt x="4873752" y="1042416"/>
                  </a:cubicBezTo>
                  <a:cubicBezTo>
                    <a:pt x="4926195" y="1172963"/>
                    <a:pt x="4848884" y="1356531"/>
                    <a:pt x="4873752" y="1508760"/>
                  </a:cubicBezTo>
                  <a:cubicBezTo>
                    <a:pt x="4898620" y="1660989"/>
                    <a:pt x="4842243" y="1825181"/>
                    <a:pt x="4873752" y="2084832"/>
                  </a:cubicBezTo>
                  <a:cubicBezTo>
                    <a:pt x="4905261" y="2344483"/>
                    <a:pt x="4822873" y="2523937"/>
                    <a:pt x="4873752" y="2743200"/>
                  </a:cubicBezTo>
                  <a:cubicBezTo>
                    <a:pt x="4723590" y="2764316"/>
                    <a:pt x="4599649" y="2724474"/>
                    <a:pt x="4478437" y="2743200"/>
                  </a:cubicBezTo>
                  <a:cubicBezTo>
                    <a:pt x="4357225" y="2761926"/>
                    <a:pt x="4193310" y="2704539"/>
                    <a:pt x="3985646" y="2743200"/>
                  </a:cubicBezTo>
                  <a:cubicBezTo>
                    <a:pt x="3777982" y="2781861"/>
                    <a:pt x="3541092" y="2741540"/>
                    <a:pt x="3346643" y="2743200"/>
                  </a:cubicBezTo>
                  <a:cubicBezTo>
                    <a:pt x="3152194" y="2744860"/>
                    <a:pt x="3052516" y="2735310"/>
                    <a:pt x="2902590" y="2743200"/>
                  </a:cubicBezTo>
                  <a:cubicBezTo>
                    <a:pt x="2752664" y="2751090"/>
                    <a:pt x="2675212" y="2722309"/>
                    <a:pt x="2507275" y="2743200"/>
                  </a:cubicBezTo>
                  <a:cubicBezTo>
                    <a:pt x="2339339" y="2764091"/>
                    <a:pt x="2164733" y="2731995"/>
                    <a:pt x="2063222" y="2743200"/>
                  </a:cubicBezTo>
                  <a:cubicBezTo>
                    <a:pt x="1961711" y="2754405"/>
                    <a:pt x="1749393" y="2716207"/>
                    <a:pt x="1521694" y="2743200"/>
                  </a:cubicBezTo>
                  <a:cubicBezTo>
                    <a:pt x="1293995" y="2770193"/>
                    <a:pt x="1107105" y="2681047"/>
                    <a:pt x="931428" y="2743200"/>
                  </a:cubicBezTo>
                  <a:cubicBezTo>
                    <a:pt x="755751" y="2805353"/>
                    <a:pt x="598385" y="2714888"/>
                    <a:pt x="487375" y="2743200"/>
                  </a:cubicBezTo>
                  <a:cubicBezTo>
                    <a:pt x="376365" y="2771512"/>
                    <a:pt x="231544" y="2738645"/>
                    <a:pt x="0" y="2743200"/>
                  </a:cubicBezTo>
                  <a:cubicBezTo>
                    <a:pt x="-32110" y="2531584"/>
                    <a:pt x="51262" y="2352740"/>
                    <a:pt x="0" y="2221992"/>
                  </a:cubicBezTo>
                  <a:cubicBezTo>
                    <a:pt x="-51262" y="2091244"/>
                    <a:pt x="15042" y="1974525"/>
                    <a:pt x="0" y="1755648"/>
                  </a:cubicBezTo>
                  <a:cubicBezTo>
                    <a:pt x="-15042" y="1536771"/>
                    <a:pt x="56866" y="1396951"/>
                    <a:pt x="0" y="1152144"/>
                  </a:cubicBezTo>
                  <a:cubicBezTo>
                    <a:pt x="-56866" y="907337"/>
                    <a:pt x="45510" y="722426"/>
                    <a:pt x="0" y="576072"/>
                  </a:cubicBezTo>
                  <a:cubicBezTo>
                    <a:pt x="-45510" y="429718"/>
                    <a:pt x="7876" y="156690"/>
                    <a:pt x="0" y="0"/>
                  </a:cubicBezTo>
                  <a:close/>
                </a:path>
              </a:pathLst>
            </a:custGeom>
            <a:solidFill>
              <a:srgbClr val="FDC526"/>
            </a:solidFill>
            <a:ln w="38100">
              <a:solidFill>
                <a:srgbClr val="FF7A2E"/>
              </a:solidFill>
              <a:extLst>
                <a:ext uri="{C807C97D-BFC1-408E-A445-0C87EB9F89A2}">
                  <ask:lineSketchStyleProps xmlns:ask="http://schemas.microsoft.com/office/drawing/2018/sketchyshapes" xmlns="" sd="608941943">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194" name="Google Shape;194;p1"/>
            <p:cNvPicPr preferRelativeResize="0"/>
            <p:nvPr/>
          </p:nvPicPr>
          <p:blipFill>
            <a:blip r:embed="rId3"/>
            <a:srcRect/>
            <a:stretch/>
          </p:blipFill>
          <p:spPr>
            <a:xfrm>
              <a:off x="1112429" y="1044466"/>
              <a:ext cx="3535584"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38100" cap="flat" cmpd="sng">
              <a:noFill/>
              <a:prstDash val="solid"/>
              <a:round/>
              <a:headEnd type="none" w="sm" len="sm"/>
              <a:tailEnd type="none" w="sm" len="sm"/>
            </a:ln>
          </p:spPr>
        </p:pic>
      </p:grpSp>
      <p:sp>
        <p:nvSpPr>
          <p:cNvPr id="195" name="Google Shape;195;p1"/>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dirty="0">
                <a:solidFill>
                  <a:srgbClr val="FF7A2E"/>
                </a:solidFill>
              </a:rPr>
              <a:t>My Right to Be 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8B</a:t>
            </a:r>
            <a:endParaRPr sz="4400" dirty="0">
              <a:solidFill>
                <a:srgbClr val="FF7A2E"/>
              </a:solidFill>
            </a:endParaRPr>
          </a:p>
        </p:txBody>
      </p:sp>
      <p:pic>
        <p:nvPicPr>
          <p:cNvPr id="196" name="Google Shape;196;p1" descr="Logo for the Geneva Office for Human Rights Education (3 brown dots over a v with the letters GO-HRE on a white circle)"/>
          <p:cNvPicPr preferRelativeResize="0"/>
          <p:nvPr/>
        </p:nvPicPr>
        <p:blipFill rotWithShape="1">
          <a:blip r:embed="rId4">
            <a:alphaModFix/>
          </a:blip>
          <a:srcRect/>
          <a:stretch/>
        </p:blipFill>
        <p:spPr>
          <a:xfrm>
            <a:off x="8153226" y="104189"/>
            <a:ext cx="914400" cy="914400"/>
          </a:xfrm>
          <a:prstGeom prst="rect">
            <a:avLst/>
          </a:prstGeom>
          <a:noFill/>
          <a:ln>
            <a:noFill/>
          </a:ln>
        </p:spPr>
      </p:pic>
      <p:sp>
        <p:nvSpPr>
          <p:cNvPr id="197" name="Google Shape;197;p1"/>
          <p:cNvSpPr txBox="1"/>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FFCC00"/>
                </a:solidFill>
                <a:effectLst/>
                <a:uLnTx/>
                <a:uFillTx/>
                <a:latin typeface="Arial"/>
                <a:cs typeface="Arial"/>
                <a:sym typeface="Arial"/>
              </a:rPr>
              <a:t>Geneva Office of Human Rights Education</a:t>
            </a:r>
            <a:endParaRPr kumimoji="0" sz="2400" b="1" i="0" u="none" strike="noStrike" kern="0" cap="none" spc="0" normalizeH="0" baseline="0" noProof="0">
              <a:ln>
                <a:noFill/>
              </a:ln>
              <a:solidFill>
                <a:srgbClr val="FFCC00"/>
              </a:solidFill>
              <a:effectLst/>
              <a:uLnTx/>
              <a:uFillTx/>
              <a:latin typeface="Arial"/>
              <a:cs typeface="Arial"/>
              <a:sym typeface="Arial"/>
            </a:endParaRPr>
          </a:p>
        </p:txBody>
      </p:sp>
      <p:sp>
        <p:nvSpPr>
          <p:cNvPr id="198" name="Google Shape;198;p1"/>
          <p:cNvSpPr txBox="1"/>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FFCC00"/>
                </a:solidFill>
                <a:effectLst/>
                <a:uLnTx/>
                <a:uFillTx/>
                <a:latin typeface="Arial"/>
                <a:cs typeface="Arial"/>
                <a:sym typeface="Arial"/>
              </a:rPr>
              <a:t>Colega</a:t>
            </a:r>
            <a:endParaRPr kumimoji="0" sz="2400" b="1" i="0" u="none" strike="noStrike" kern="0" cap="none" spc="0" normalizeH="0" baseline="0" noProof="0">
              <a:ln>
                <a:noFill/>
              </a:ln>
              <a:solidFill>
                <a:srgbClr val="FFCC00"/>
              </a:solidFill>
              <a:effectLst/>
              <a:uLnTx/>
              <a:uFillTx/>
              <a:latin typeface="Arial"/>
              <a:cs typeface="Arial"/>
              <a:sym typeface="Arial"/>
            </a:endParaRPr>
          </a:p>
        </p:txBody>
      </p:sp>
    </p:spTree>
    <p:extLst>
      <p:ext uri="{BB962C8B-B14F-4D97-AF65-F5344CB8AC3E}">
        <p14:creationId xmlns:p14="http://schemas.microsoft.com/office/powerpoint/2010/main" val="1955427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86"/>
        <p:cNvGrpSpPr/>
        <p:nvPr/>
      </p:nvGrpSpPr>
      <p:grpSpPr>
        <a:xfrm>
          <a:off x="0" y="0"/>
          <a:ext cx="0" cy="0"/>
          <a:chOff x="0" y="0"/>
          <a:chExt cx="0" cy="0"/>
        </a:xfrm>
      </p:grpSpPr>
      <p:pic>
        <p:nvPicPr>
          <p:cNvPr id="87" name="Google Shape;87;p2"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88" name="Google Shape;88;p2"/>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lvl="0"/>
            <a:r>
              <a:rPr lang="en-US" sz="5400" dirty="0">
                <a:solidFill>
                  <a:srgbClr val="FF7A2E"/>
                </a:solidFill>
              </a:rPr>
              <a:t>My Right to Be 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8B</a:t>
            </a:r>
            <a:endParaRPr sz="4400" dirty="0">
              <a:solidFill>
                <a:srgbClr val="FF7A2E"/>
              </a:solidFill>
            </a:endParaRPr>
          </a:p>
        </p:txBody>
      </p:sp>
      <p:pic>
        <p:nvPicPr>
          <p:cNvPr id="89" name="Google Shape;89;p2" descr="Logo for the Geneva Office for Human Rights Education (3 brown dots over a v with the letters GO-HRE on a white circle)"/>
          <p:cNvPicPr preferRelativeResize="0"/>
          <p:nvPr/>
        </p:nvPicPr>
        <p:blipFill>
          <a:blip r:embed="rId4"/>
          <a:srcRect/>
          <a:stretch/>
        </p:blipFill>
        <p:spPr>
          <a:xfrm>
            <a:off x="8160206" y="62308"/>
            <a:ext cx="914400" cy="914400"/>
          </a:xfrm>
          <a:prstGeom prst="rect">
            <a:avLst/>
          </a:prstGeom>
          <a:noFill/>
          <a:ln>
            <a:noFill/>
          </a:ln>
        </p:spPr>
      </p:pic>
      <p:sp>
        <p:nvSpPr>
          <p:cNvPr id="5" name="Google Shape;87;g7372b59db7_0_507">
            <a:extLst>
              <a:ext uri="{FF2B5EF4-FFF2-40B4-BE49-F238E27FC236}">
                <a16:creationId xmlns:a16="http://schemas.microsoft.com/office/drawing/2014/main" id="{941F6A6B-60DA-42C5-A91B-C4A5521C74E4}"/>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The Right to Be Accepted as a Person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73476d5cf8_0_0"/>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173" name="Google Shape;173;g73476d5cf8_0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174" name="Google Shape;174;g73476d5cf8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175" name="Google Shape;175;g73476d5cf8_0_0" descr="Orange and yellow smiley sun the logo for welcome and warm up in the lessons"/>
          <p:cNvPicPr preferRelativeResize="0"/>
          <p:nvPr/>
        </p:nvPicPr>
        <p:blipFill rotWithShape="1">
          <a:blip r:embed="rId3">
            <a:alphaModFix/>
          </a:blip>
          <a:srcRect/>
          <a:stretch/>
        </p:blipFill>
        <p:spPr>
          <a:xfrm>
            <a:off x="7767747" y="173358"/>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9"/>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Review</a:t>
            </a:r>
            <a:endParaRPr/>
          </a:p>
        </p:txBody>
      </p:sp>
      <p:sp>
        <p:nvSpPr>
          <p:cNvPr id="205" name="Google Shape;205;p9"/>
          <p:cNvSpPr txBox="1">
            <a:spLocks noGrp="1"/>
          </p:cNvSpPr>
          <p:nvPr>
            <p:ph type="body" idx="1"/>
          </p:nvPr>
        </p:nvSpPr>
        <p:spPr>
          <a:xfrm>
            <a:off x="877475" y="3811150"/>
            <a:ext cx="3657600" cy="8217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en-US" sz="2000" b="0"/>
              <a:t>Who remembers what Horton said about a person? </a:t>
            </a:r>
            <a:endParaRPr/>
          </a:p>
        </p:txBody>
      </p:sp>
      <p:pic>
        <p:nvPicPr>
          <p:cNvPr id="206" name="Google Shape;206;p9" descr="Green checkmark in a box the icon used to indicate a review throughout the presentation"/>
          <p:cNvPicPr preferRelativeResize="0"/>
          <p:nvPr/>
        </p:nvPicPr>
        <p:blipFill rotWithShape="1">
          <a:blip r:embed="rId3">
            <a:alphaModFix/>
          </a:blip>
          <a:srcRect/>
          <a:stretch/>
        </p:blipFill>
        <p:spPr>
          <a:xfrm>
            <a:off x="5270008" y="1524000"/>
            <a:ext cx="2873510" cy="3108722"/>
          </a:xfrm>
          <a:prstGeom prst="rect">
            <a:avLst/>
          </a:prstGeom>
          <a:noFill/>
          <a:ln>
            <a:noFill/>
          </a:ln>
        </p:spPr>
      </p:pic>
      <p:sp>
        <p:nvSpPr>
          <p:cNvPr id="207" name="Google Shape;207;p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pic>
        <p:nvPicPr>
          <p:cNvPr id="208" name="Google Shape;208;p9"/>
          <p:cNvPicPr preferRelativeResize="0"/>
          <p:nvPr/>
        </p:nvPicPr>
        <p:blipFill rotWithShape="1">
          <a:blip r:embed="rId4">
            <a:alphaModFix/>
          </a:blip>
          <a:srcRect t="5999" b="6007"/>
          <a:stretch/>
        </p:blipFill>
        <p:spPr>
          <a:xfrm>
            <a:off x="1223788" y="1597159"/>
            <a:ext cx="2964986" cy="2061591"/>
          </a:xfrm>
          <a:prstGeom prst="rect">
            <a:avLst/>
          </a:prstGeom>
          <a:noFill/>
          <a:ln>
            <a:noFill/>
          </a:ln>
        </p:spPr>
      </p:pic>
    </p:spTree>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1840</Words>
  <Application>Microsoft Macintosh PowerPoint</Application>
  <PresentationFormat>On-screen Show (16:9)</PresentationFormat>
  <Paragraphs>207</Paragraphs>
  <Slides>30</Slides>
  <Notes>28</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30</vt:i4>
      </vt:variant>
    </vt:vector>
  </HeadingPairs>
  <TitlesOfParts>
    <vt:vector size="40" baseType="lpstr">
      <vt:lpstr>Arial</vt:lpstr>
      <vt:lpstr>Open Sans ExtraBold</vt:lpstr>
      <vt:lpstr>Work Sans</vt:lpstr>
      <vt:lpstr>Noto Sans Symbols</vt:lpstr>
      <vt:lpstr>Arial Narrow</vt:lpstr>
      <vt:lpstr>Jacquenetta template</vt:lpstr>
      <vt:lpstr>3_Jacquenetta template</vt:lpstr>
      <vt:lpstr>2_Jacquenetta template</vt:lpstr>
      <vt:lpstr>5_Jacquenetta template</vt:lpstr>
      <vt:lpstr>6_Jacquenetta template</vt:lpstr>
      <vt:lpstr>PowerPoint Presentation</vt:lpstr>
      <vt:lpstr>PowerPoint Presentation</vt:lpstr>
      <vt:lpstr>PowerPoint Presentation</vt:lpstr>
      <vt:lpstr>My Right to Be Me 1 Lesson 8B</vt:lpstr>
      <vt:lpstr>Welcome and Warm Up</vt:lpstr>
      <vt:lpstr>PowerPoint Presentation</vt:lpstr>
      <vt:lpstr>Here We Are Together </vt:lpstr>
      <vt:lpstr>Alternate Words</vt:lpstr>
      <vt:lpstr>Review</vt:lpstr>
      <vt:lpstr>Learning Points</vt:lpstr>
      <vt:lpstr>Introduction</vt:lpstr>
      <vt:lpstr>PowerPoint Presentation</vt:lpstr>
      <vt:lpstr>PowerPoint Presentation</vt:lpstr>
      <vt:lpstr>Develop &amp; Discuss</vt:lpstr>
      <vt:lpstr>PowerPoint Presentation</vt:lpstr>
      <vt:lpstr>PowerPoint Presentation</vt:lpstr>
      <vt:lpstr>PowerPoint Presentation</vt:lpstr>
      <vt:lpstr>A Birth Certificate</vt:lpstr>
      <vt:lpstr>PowerPoint Presentation</vt:lpstr>
      <vt:lpstr>Conclusion</vt:lpstr>
      <vt:lpstr>Learning Points</vt:lpstr>
      <vt:lpstr>Challenge </vt:lpstr>
      <vt:lpstr>PowerPoint Presentation</vt:lpstr>
      <vt:lpstr>References</vt:lpstr>
      <vt:lpstr>Resources</vt:lpstr>
      <vt:lpstr>Resources</vt:lpstr>
      <vt:lpstr>Resources</vt:lpstr>
      <vt:lpstr>Resources</vt:lpstr>
      <vt:lpstr>Universal Declaration on Human Rights Article 6</vt:lpstr>
      <vt:lpstr>My Right to Be Me 1 Lesson 8B</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Right to Be Me 1 Lesson 8B</dc:title>
  <dc:creator>Randall Haws</dc:creator>
  <cp:lastModifiedBy>Cynthia Neider</cp:lastModifiedBy>
  <cp:revision>7</cp:revision>
  <dcterms:created xsi:type="dcterms:W3CDTF">2020-03-25T22:36:01Z</dcterms:created>
  <dcterms:modified xsi:type="dcterms:W3CDTF">2020-06-11T04:35:43Z</dcterms:modified>
</cp:coreProperties>
</file>